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3"/>
  </p:notesMasterIdLst>
  <p:handoutMasterIdLst>
    <p:handoutMasterId r:id="rId14"/>
  </p:handoutMasterIdLst>
  <p:sldIdLst>
    <p:sldId id="257" r:id="rId2"/>
    <p:sldId id="259" r:id="rId3"/>
    <p:sldId id="321" r:id="rId4"/>
    <p:sldId id="323" r:id="rId5"/>
    <p:sldId id="326" r:id="rId6"/>
    <p:sldId id="324" r:id="rId7"/>
    <p:sldId id="325" r:id="rId8"/>
    <p:sldId id="327" r:id="rId9"/>
    <p:sldId id="328" r:id="rId10"/>
    <p:sldId id="329" r:id="rId11"/>
    <p:sldId id="268" r:id="rId12"/>
  </p:sldIdLst>
  <p:sldSz cx="13003213" cy="9747250"/>
  <p:notesSz cx="6858000" cy="9144000"/>
  <p:custDataLst>
    <p:tags r:id="rId16"/>
  </p:custDataLst>
  <p:defaultTextStyle>
    <a:defPPr>
      <a:defRPr lang="en-US"/>
    </a:defPPr>
    <a:lvl1pPr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1pPr>
    <a:lvl2pPr marL="649288" indent="-192088"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2pPr>
    <a:lvl3pPr marL="1298575" indent="-384175"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3pPr>
    <a:lvl4pPr marL="1949450" indent="-577850"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4pPr>
    <a:lvl5pPr marL="2598738" indent="-769938"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6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97C0D6"/>
    <a:srgbClr val="E4E4E5"/>
    <a:srgbClr val="6F7173"/>
    <a:srgbClr val="38A6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6117" autoAdjust="0"/>
  </p:normalViewPr>
  <p:slideViewPr>
    <p:cSldViewPr snapToGrid="0" showGuides="1">
      <p:cViewPr>
        <p:scale>
          <a:sx n="50" d="100"/>
          <a:sy n="50" d="100"/>
        </p:scale>
        <p:origin x="-4232" y="-72"/>
      </p:cViewPr>
      <p:guideLst>
        <p:guide orient="horz" pos="5663"/>
        <p:guide orient="horz" pos="477"/>
        <p:guide pos="639"/>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handoutMaster" Target="handoutMasters/handoutMaster1.xml"/><Relationship Id="rId15" Type="http://schemas.openxmlformats.org/officeDocument/2006/relationships/printerSettings" Target="printerSettings/printerSettings1.bin"/><Relationship Id="rId16" Type="http://schemas.openxmlformats.org/officeDocument/2006/relationships/tags" Target="tags/tag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23E93F-DCA7-8649-992E-9FED34BB79D1}" type="datetime1">
              <a:rPr lang="en-US" smtClean="0"/>
              <a:t>4/1/13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ABA4B8-DBDA-4B4F-8870-AE709A12366C}" type="slidenum">
              <a:rPr lang="en-US" smtClean="0"/>
              <a:t>‹#›</a:t>
            </a:fld>
            <a:endParaRPr lang="en-US"/>
          </a:p>
        </p:txBody>
      </p:sp>
    </p:spTree>
    <p:extLst>
      <p:ext uri="{BB962C8B-B14F-4D97-AF65-F5344CB8AC3E}">
        <p14:creationId xmlns:p14="http://schemas.microsoft.com/office/powerpoint/2010/main" val="25524473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3D3F85F2-7ED2-DA4F-8404-0ABF1E7407BA}" type="datetime1">
              <a:rPr lang="en-US" smtClean="0"/>
              <a:t>4/1/13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5BDD9D-2975-C04C-9C72-7945DB1F6139}" type="slidenum">
              <a:rPr lang="en-US"/>
              <a:pPr/>
              <a:t>‹#›</a:t>
            </a:fld>
            <a:endParaRPr lang="en-US"/>
          </a:p>
        </p:txBody>
      </p:sp>
    </p:spTree>
    <p:extLst>
      <p:ext uri="{BB962C8B-B14F-4D97-AF65-F5344CB8AC3E}">
        <p14:creationId xmlns:p14="http://schemas.microsoft.com/office/powerpoint/2010/main" val="485150553"/>
      </p:ext>
    </p:extLst>
  </p:cSld>
  <p:clrMap bg1="lt1" tx1="dk1" bg2="lt2" tx2="dk2" accent1="accent1" accent2="accent2" accent3="accent3" accent4="accent4" accent5="accent5" accent6="accent6" hlink="hlink" folHlink="folHlink"/>
  <p:hf hdr="0" ftr="0" dt="0"/>
  <p:notesStyle>
    <a:lvl1pPr algn="l" defTabSz="649288" rtl="0" eaLnBrk="0" fontAlgn="base" hangingPunct="0">
      <a:spcBef>
        <a:spcPct val="30000"/>
      </a:spcBef>
      <a:spcAft>
        <a:spcPct val="0"/>
      </a:spcAft>
      <a:defRPr sz="1700" kern="1200">
        <a:solidFill>
          <a:schemeClr val="tx1"/>
        </a:solidFill>
        <a:latin typeface="+mn-lt"/>
        <a:ea typeface="ＭＳ Ｐゴシック" charset="0"/>
        <a:cs typeface="ＭＳ Ｐゴシック" charset="0"/>
      </a:defRPr>
    </a:lvl1pPr>
    <a:lvl2pPr marL="64928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2pPr>
    <a:lvl3pPr marL="1298575"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3pPr>
    <a:lvl4pPr marL="1949450"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4pPr>
    <a:lvl5pPr marL="259873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5pPr>
    <a:lvl6pPr marL="3250006" algn="l" defTabSz="650001" rtl="0" eaLnBrk="1" latinLnBrk="0" hangingPunct="1">
      <a:defRPr sz="1700" kern="1200">
        <a:solidFill>
          <a:schemeClr val="tx1"/>
        </a:solidFill>
        <a:latin typeface="+mn-lt"/>
        <a:ea typeface="+mn-ea"/>
        <a:cs typeface="+mn-cs"/>
      </a:defRPr>
    </a:lvl6pPr>
    <a:lvl7pPr marL="3900007" algn="l" defTabSz="650001" rtl="0" eaLnBrk="1" latinLnBrk="0" hangingPunct="1">
      <a:defRPr sz="1700" kern="1200">
        <a:solidFill>
          <a:schemeClr val="tx1"/>
        </a:solidFill>
        <a:latin typeface="+mn-lt"/>
        <a:ea typeface="+mn-ea"/>
        <a:cs typeface="+mn-cs"/>
      </a:defRPr>
    </a:lvl7pPr>
    <a:lvl8pPr marL="4550009" algn="l" defTabSz="650001" rtl="0" eaLnBrk="1" latinLnBrk="0" hangingPunct="1">
      <a:defRPr sz="1700" kern="1200">
        <a:solidFill>
          <a:schemeClr val="tx1"/>
        </a:solidFill>
        <a:latin typeface="+mn-lt"/>
        <a:ea typeface="+mn-ea"/>
        <a:cs typeface="+mn-cs"/>
      </a:defRPr>
    </a:lvl8pPr>
    <a:lvl9pPr marL="5200010" algn="l" defTabSz="650001"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the AppDynamics Engineer </a:t>
            </a:r>
            <a:r>
              <a:rPr lang="en-US" dirty="0" smtClean="0"/>
              <a:t>training</a:t>
            </a:r>
            <a:r>
              <a:rPr lang="en-US" baseline="0" dirty="0" smtClean="0"/>
              <a:t> program! My name is Sandro Guglielmin, I am responsible for the technical enablement of Sales </a:t>
            </a:r>
            <a:r>
              <a:rPr lang="en-US" baseline="0" dirty="0" smtClean="0"/>
              <a:t>Engineers and Consultants of </a:t>
            </a:r>
            <a:r>
              <a:rPr lang="en-US" baseline="0" dirty="0" smtClean="0"/>
              <a:t>both AppDynamics as well as our Partners</a:t>
            </a:r>
            <a:r>
              <a:rPr lang="en-US" baseline="0" dirty="0" smtClean="0"/>
              <a:t>.</a:t>
            </a:r>
          </a:p>
          <a:p>
            <a:endParaRPr lang="en-US" baseline="0" dirty="0" smtClean="0"/>
          </a:p>
          <a:p>
            <a:r>
              <a:rPr lang="en-US" baseline="0" dirty="0" smtClean="0"/>
              <a:t>This is the first chapter of a training course where we </a:t>
            </a:r>
            <a:r>
              <a:rPr lang="en-US" baseline="0" dirty="0" smtClean="0"/>
              <a:t>will cover all </a:t>
            </a:r>
            <a:r>
              <a:rPr lang="en-US" baseline="0" dirty="0" smtClean="0"/>
              <a:t>aspects related to AppDynamics’ solution, including </a:t>
            </a:r>
          </a:p>
          <a:p>
            <a:endParaRPr lang="en-US" baseline="0" dirty="0" smtClean="0"/>
          </a:p>
          <a:p>
            <a:r>
              <a:rPr lang="en-US" baseline="0" dirty="0" smtClean="0"/>
              <a:t>technical sales</a:t>
            </a:r>
          </a:p>
          <a:p>
            <a:r>
              <a:rPr lang="en-US" baseline="0" dirty="0" smtClean="0"/>
              <a:t>product capabilities</a:t>
            </a:r>
          </a:p>
          <a:p>
            <a:r>
              <a:rPr lang="en-US" baseline="0" dirty="0" smtClean="0"/>
              <a:t>competitive differentiation</a:t>
            </a:r>
          </a:p>
          <a:p>
            <a:r>
              <a:rPr lang="en-US" baseline="0" dirty="0" smtClean="0"/>
              <a:t>demonstration</a:t>
            </a:r>
          </a:p>
          <a:p>
            <a:r>
              <a:rPr lang="en-US" baseline="0" dirty="0" smtClean="0"/>
              <a:t>management of Proof of Concepts</a:t>
            </a:r>
          </a:p>
          <a:p>
            <a:r>
              <a:rPr lang="en-US" baseline="0" dirty="0" smtClean="0"/>
              <a:t>Installation</a:t>
            </a:r>
          </a:p>
          <a:p>
            <a:r>
              <a:rPr lang="en-US" baseline="0" dirty="0" smtClean="0"/>
              <a:t>Configuration and </a:t>
            </a:r>
          </a:p>
          <a:p>
            <a:r>
              <a:rPr lang="en-US" baseline="0" dirty="0" smtClean="0"/>
              <a:t>Troubleshooting</a:t>
            </a:r>
          </a:p>
          <a:p>
            <a:endParaRPr lang="en-US" baseline="0" dirty="0" smtClean="0"/>
          </a:p>
          <a:p>
            <a:r>
              <a:rPr lang="en-US" baseline="0" dirty="0" smtClean="0"/>
              <a:t>As </a:t>
            </a:r>
            <a:r>
              <a:rPr lang="en-US" baseline="0" dirty="0" smtClean="0"/>
              <a:t>you have probably already </a:t>
            </a:r>
            <a:r>
              <a:rPr lang="en-US" baseline="0" dirty="0" smtClean="0"/>
              <a:t>seen already, </a:t>
            </a:r>
            <a:r>
              <a:rPr lang="en-US" baseline="0" dirty="0" smtClean="0"/>
              <a:t>there </a:t>
            </a:r>
            <a:r>
              <a:rPr lang="en-US" baseline="0" dirty="0" smtClean="0"/>
              <a:t>are a number of chapters still to come still. </a:t>
            </a:r>
            <a:r>
              <a:rPr lang="en-US" baseline="0" dirty="0" smtClean="0"/>
              <a:t>Please take your </a:t>
            </a:r>
            <a:r>
              <a:rPr lang="en-US" baseline="0" dirty="0" smtClean="0"/>
              <a:t>time to </a:t>
            </a:r>
            <a:r>
              <a:rPr lang="en-US" baseline="0" dirty="0" smtClean="0"/>
              <a:t>complete this </a:t>
            </a:r>
            <a:r>
              <a:rPr lang="en-US" baseline="0" dirty="0" smtClean="0"/>
              <a:t>course, got thru each chapter 1 by 1, complete the labs  </a:t>
            </a:r>
            <a:r>
              <a:rPr lang="en-US" baseline="0" dirty="0" smtClean="0"/>
              <a:t>and understand each chapter thoroughly. Feel free to submit questions to </a:t>
            </a:r>
            <a:r>
              <a:rPr lang="en-US" baseline="0" dirty="0" smtClean="0"/>
              <a:t>by email should </a:t>
            </a:r>
            <a:r>
              <a:rPr lang="en-US" baseline="0" dirty="0" smtClean="0"/>
              <a:t>you have any problems with attending the course or any part of it’s content.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1</a:t>
            </a:fld>
            <a:endParaRPr lang="en-US"/>
          </a:p>
        </p:txBody>
      </p:sp>
    </p:spTree>
    <p:extLst>
      <p:ext uri="{BB962C8B-B14F-4D97-AF65-F5344CB8AC3E}">
        <p14:creationId xmlns:p14="http://schemas.microsoft.com/office/powerpoint/2010/main" val="1814526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10</a:t>
            </a:fld>
            <a:endParaRPr lang="en-US"/>
          </a:p>
        </p:txBody>
      </p:sp>
    </p:spTree>
    <p:extLst>
      <p:ext uri="{BB962C8B-B14F-4D97-AF65-F5344CB8AC3E}">
        <p14:creationId xmlns:p14="http://schemas.microsoft.com/office/powerpoint/2010/main" val="18145260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800" dirty="0">
                <a:latin typeface="Calibri" charset="0"/>
              </a:rPr>
              <a:t>Modern applications are harder to manage because they are </a:t>
            </a:r>
          </a:p>
          <a:p>
            <a:pPr eaLnBrk="1" hangingPunct="1">
              <a:spcBef>
                <a:spcPct val="0"/>
              </a:spcBef>
              <a:buFontTx/>
              <a:buAutoNum type="alphaLcParenR"/>
            </a:pPr>
            <a:r>
              <a:rPr lang="en-US" sz="1800" dirty="0">
                <a:latin typeface="Calibri" charset="0"/>
              </a:rPr>
              <a:t>More complex</a:t>
            </a:r>
          </a:p>
          <a:p>
            <a:pPr eaLnBrk="1" hangingPunct="1">
              <a:spcBef>
                <a:spcPct val="0"/>
              </a:spcBef>
              <a:buFontTx/>
              <a:buAutoNum type="alphaLcParenR"/>
            </a:pPr>
            <a:r>
              <a:rPr lang="en-US" sz="1800" dirty="0">
                <a:latin typeface="Calibri" charset="0"/>
              </a:rPr>
              <a:t>Change faster</a:t>
            </a:r>
          </a:p>
          <a:p>
            <a:pPr eaLnBrk="1" hangingPunct="1">
              <a:spcBef>
                <a:spcPct val="0"/>
              </a:spcBef>
            </a:pPr>
            <a:endParaRPr lang="en-US" sz="1800" dirty="0">
              <a:latin typeface="Calibri" charset="0"/>
            </a:endParaRPr>
          </a:p>
          <a:p>
            <a:pPr eaLnBrk="1" hangingPunct="1">
              <a:spcBef>
                <a:spcPct val="0"/>
              </a:spcBef>
            </a:pPr>
            <a:r>
              <a:rPr lang="en-US" sz="1800" dirty="0">
                <a:latin typeface="Calibri" charset="0"/>
              </a:rPr>
              <a:t>The only constant as apps have changed is the “business transaction”</a:t>
            </a: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DB46473F-005E-1F41-830C-945C57913CB2}" type="slidenum">
              <a:rPr lang="en-US" sz="1200">
                <a:latin typeface="Calibri" charset="0"/>
              </a:rPr>
              <a:pPr eaLnBrk="1" hangingPunct="1"/>
              <a:t>11</a:t>
            </a:fld>
            <a:endParaRPr lang="en-US" sz="1200">
              <a:latin typeface="Calibri"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chapter we take a overview of the</a:t>
            </a:r>
            <a:r>
              <a:rPr lang="en-US" baseline="0" dirty="0" smtClean="0"/>
              <a:t> APM market space. We’ll do this using Gartner’s 5 dimension of APM and it’s magic quadrant to position and highlight the AppDynamics solution and the benefits it brings to customers as well as to best differentiate against the competition.</a:t>
            </a:r>
          </a:p>
          <a:p>
            <a:endParaRPr lang="en-US" baseline="0" dirty="0" smtClean="0"/>
          </a:p>
          <a:p>
            <a:r>
              <a:rPr lang="en-US" baseline="0" dirty="0" smtClean="0"/>
              <a:t>At the end of this chapter you should feel comfortable in articulating our value proposition and at a high level differentiate and defend it in your sales engagements with prospects and customers.</a:t>
            </a:r>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2</a:t>
            </a:fld>
            <a:endParaRPr lang="en-US"/>
          </a:p>
        </p:txBody>
      </p:sp>
    </p:spTree>
    <p:extLst>
      <p:ext uri="{BB962C8B-B14F-4D97-AF65-F5344CB8AC3E}">
        <p14:creationId xmlns:p14="http://schemas.microsoft.com/office/powerpoint/2010/main" val="282409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overview of the topics in this chapter</a:t>
            </a:r>
          </a:p>
          <a:p>
            <a:endParaRPr lang="en-US" dirty="0" smtClean="0"/>
          </a:p>
          <a:p>
            <a:r>
              <a:rPr lang="en-US" dirty="0" smtClean="0"/>
              <a:t>we </a:t>
            </a:r>
            <a:r>
              <a:rPr lang="en-US" dirty="0" smtClean="0"/>
              <a:t>will focus on the aspect</a:t>
            </a:r>
            <a:r>
              <a:rPr lang="en-US" baseline="0" dirty="0" smtClean="0"/>
              <a:t> of selling </a:t>
            </a:r>
            <a:r>
              <a:rPr lang="en-US" baseline="0" dirty="0" smtClean="0"/>
              <a:t>AppDynamics. </a:t>
            </a:r>
            <a:r>
              <a:rPr lang="en-US" baseline="0" dirty="0" smtClean="0"/>
              <a:t>We will define </a:t>
            </a:r>
            <a:r>
              <a:rPr lang="en-US" baseline="0" dirty="0" smtClean="0"/>
              <a:t>the Market space </a:t>
            </a:r>
            <a:r>
              <a:rPr lang="en-US" baseline="0" dirty="0" smtClean="0"/>
              <a:t>and why we believe there is a major opportunity to be taken advantage of. We will use the Gartner ‘5 dimensions for APM’ and the </a:t>
            </a:r>
            <a:r>
              <a:rPr lang="en-US" baseline="0" dirty="0" smtClean="0"/>
              <a:t>Gartner </a:t>
            </a:r>
            <a:r>
              <a:rPr lang="en-US" baseline="0" dirty="0" smtClean="0"/>
              <a:t>Magic Quadrant to best position AppDynamics. </a:t>
            </a:r>
          </a:p>
          <a:p>
            <a:endParaRPr lang="en-US" baseline="0" dirty="0" smtClean="0"/>
          </a:p>
          <a:p>
            <a:r>
              <a:rPr lang="en-US" baseline="0" dirty="0" smtClean="0"/>
              <a:t>This is all </a:t>
            </a:r>
            <a:r>
              <a:rPr lang="en-US" baseline="0" dirty="0" smtClean="0"/>
              <a:t>at a very </a:t>
            </a:r>
            <a:r>
              <a:rPr lang="en-US" baseline="0" dirty="0" smtClean="0"/>
              <a:t>high level and is not touching any of the technology yet, don</a:t>
            </a:r>
            <a:r>
              <a:rPr lang="fr-FR" baseline="0" dirty="0" smtClean="0"/>
              <a:t>’</a:t>
            </a:r>
            <a:r>
              <a:rPr lang="en-US" baseline="0" dirty="0" smtClean="0"/>
              <a:t>t worry we will get there soon enough. It is however helpful to </a:t>
            </a:r>
            <a:r>
              <a:rPr lang="en-US" baseline="0" dirty="0" smtClean="0"/>
              <a:t>understand </a:t>
            </a:r>
            <a:r>
              <a:rPr lang="en-US" baseline="0" dirty="0" smtClean="0"/>
              <a:t>the sales message that we have set for AppDynamics in order to best highlight it’s benefits and differentiating the product in the marketplace.</a:t>
            </a:r>
          </a:p>
          <a:p>
            <a:endParaRPr lang="en-US" baseline="0" dirty="0" smtClean="0"/>
          </a:p>
          <a:p>
            <a:r>
              <a:rPr lang="en-US" baseline="0" dirty="0" smtClean="0"/>
              <a:t>We will conclude this chapter with a demonstration. This will also serve as an introduction for </a:t>
            </a:r>
            <a:r>
              <a:rPr lang="en-US" baseline="0" dirty="0" smtClean="0"/>
              <a:t>you to our demo systems as we expect you to become proficient in demonstrating AppDynamics </a:t>
            </a:r>
            <a:r>
              <a:rPr lang="en-US" baseline="0" dirty="0" smtClean="0"/>
              <a:t>to your </a:t>
            </a:r>
            <a:r>
              <a:rPr lang="en-US" baseline="0" dirty="0" smtClean="0"/>
              <a:t>customers by yourself.</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3</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is Application Performance Management a opportunity today? The APM market space is not new, it has been pioneered over 10 years ago and there are lots of vendors big and small competing in this market. So, why would there be potential for a new, unlocked business opportunity? </a:t>
            </a:r>
          </a:p>
          <a:p>
            <a:endParaRPr lang="en-US" baseline="0" dirty="0" smtClean="0"/>
          </a:p>
          <a:p>
            <a:r>
              <a:rPr lang="en-US" baseline="0" dirty="0" smtClean="0"/>
              <a:t>Consider that across all industries companies are moving from using software to automate and improve efficiency of their operations (like in accounting or customer management or shop floor automation) towards using software as their main enabler to drive business and beat competition! Marc Andreessen, Co-Founder of Netscape has captured this trend and it’s significance in this Wall Street Journal article and I recommend you to read it before continuing here.</a:t>
            </a:r>
          </a:p>
          <a:p>
            <a:endParaRPr lang="en-US" baseline="0" dirty="0" smtClean="0"/>
          </a:p>
          <a:p>
            <a:pPr marL="285750" indent="-285750">
              <a:buFontTx/>
              <a:buChar char="-"/>
            </a:pPr>
            <a:r>
              <a:rPr lang="en-US" baseline="0" dirty="0" smtClean="0"/>
              <a:t>click  - red arrow flying in </a:t>
            </a:r>
          </a:p>
          <a:p>
            <a:pPr marL="0" indent="0">
              <a:buFontTx/>
              <a:buNone/>
            </a:pPr>
            <a:endParaRPr lang="en-US" baseline="0" dirty="0" smtClean="0"/>
          </a:p>
          <a:p>
            <a:r>
              <a:rPr lang="en-US" baseline="0" dirty="0" smtClean="0"/>
              <a:t>Let’s contrast this with the role of APM, here captured by it’s Wikipedia definition. This article aside from framing the role of APM within Systems Management emphasizes its one major focus, ensuring the performance and availability, the QUALITY in one word, of software delivery. </a:t>
            </a:r>
          </a:p>
          <a:p>
            <a:endParaRPr lang="en-US" baseline="0" dirty="0" smtClean="0"/>
          </a:p>
          <a:p>
            <a:r>
              <a:rPr lang="en-US" baseline="0" dirty="0" smtClean="0"/>
              <a:t>Again, I encourage you to read the entire article, but it should become evident to you that APM will become or continue to be a major focus of investment for a growing number of companies as they need to ensure the quality of service of their software in order to compete on the market. </a:t>
            </a:r>
          </a:p>
          <a:p>
            <a:endParaRPr lang="en-US" baseline="0" dirty="0" smtClean="0"/>
          </a:p>
          <a:p>
            <a:r>
              <a:rPr lang="en-US" baseline="0" dirty="0" smtClean="0"/>
              <a:t>Also consider the fact that the complexity of that software is only increasing, fueled by the drive towards distributed, service oriented architectures, virtualization and pushing applications into the cloud. We at AppDynamics can see this already. Our customer base comprises companies who’s business is their web presence (</a:t>
            </a:r>
            <a:r>
              <a:rPr lang="en-US" baseline="0" dirty="0" err="1" smtClean="0"/>
              <a:t>netflix</a:t>
            </a:r>
            <a:r>
              <a:rPr lang="en-US" baseline="0" dirty="0" smtClean="0"/>
              <a:t>) as well as those that are shifting more and more of their delivery channels to the Web (Williams Sonoma). There is no question for them that they need APM, the only question to answer here is which is the best APM they can get today.</a:t>
            </a:r>
          </a:p>
          <a:p>
            <a:endParaRPr lang="en-US" baseline="0" dirty="0" smtClean="0"/>
          </a:p>
          <a:p>
            <a:r>
              <a:rPr lang="en-US" baseline="0" dirty="0" smtClean="0"/>
              <a:t>And here is where you come in, You will be representing AppDynamics in front of your customers. As an SE, your best argument to back the response, that AppDynamics is the best APM today, is your credibility! At the end of the day if your customer does not give you his or her confidence it does not matter what you say or how you say it. It is the conviction that the market trends that we just outlined are in fact correct and that our product is the right technology to address the challenges that come with them that makes you credible. This course will give you the knowledge you need and practice will give you the confidence. With this knowledge and confidence you will be able to map AppDynamics’ capabilities to the customers requirements and clearly show the value that a customer can achieve with our solution. Let’s talk about that next.</a:t>
            </a:r>
          </a:p>
        </p:txBody>
      </p:sp>
      <p:sp>
        <p:nvSpPr>
          <p:cNvPr id="4" name="Slide Number Placeholder 3"/>
          <p:cNvSpPr>
            <a:spLocks noGrp="1"/>
          </p:cNvSpPr>
          <p:nvPr>
            <p:ph type="sldNum" sz="quarter" idx="10"/>
          </p:nvPr>
        </p:nvSpPr>
        <p:spPr/>
        <p:txBody>
          <a:bodyPr/>
          <a:lstStyle/>
          <a:p>
            <a:fld id="{915BDD9D-2975-C04C-9C72-7945DB1F6139}" type="slidenum">
              <a:rPr lang="en-US" smtClean="0"/>
              <a:pPr/>
              <a:t>4</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it that AppDynamics does? We are</a:t>
            </a:r>
            <a:r>
              <a:rPr lang="en-US" baseline="0" dirty="0" smtClean="0"/>
              <a:t> an APM solution after all. So we should be able to so</a:t>
            </a:r>
          </a:p>
          <a:p>
            <a:endParaRPr lang="en-US" baseline="0" dirty="0" smtClean="0"/>
          </a:p>
          <a:p>
            <a:pPr marL="285750" indent="-285750">
              <a:buFontTx/>
              <a:buChar char="-"/>
            </a:pPr>
            <a:r>
              <a:rPr lang="en-US" baseline="0" dirty="0" smtClean="0"/>
              <a:t>Click – list of capabilities appear</a:t>
            </a:r>
          </a:p>
          <a:p>
            <a:pPr marL="285750" indent="-285750">
              <a:buFontTx/>
              <a:buChar char="-"/>
            </a:pPr>
            <a:endParaRPr lang="en-US" baseline="0" dirty="0" smtClean="0"/>
          </a:p>
          <a:p>
            <a:pPr marL="0" indent="0">
              <a:buFontTx/>
              <a:buNone/>
            </a:pPr>
            <a:r>
              <a:rPr lang="en-US" dirty="0" smtClean="0"/>
              <a:t>say </a:t>
            </a:r>
            <a:r>
              <a:rPr lang="en-US" baseline="0" dirty="0" smtClean="0"/>
              <a:t> </a:t>
            </a:r>
            <a:r>
              <a:rPr lang="en-US" dirty="0" smtClean="0"/>
              <a:t>these things</a:t>
            </a:r>
            <a:r>
              <a:rPr lang="en-US" baseline="0" dirty="0" smtClean="0"/>
              <a:t> among others</a:t>
            </a:r>
            <a:r>
              <a:rPr lang="en-US" dirty="0" smtClean="0"/>
              <a:t>.</a:t>
            </a:r>
            <a:r>
              <a:rPr lang="en-US" baseline="0" dirty="0" smtClean="0"/>
              <a:t> And we can do all this and be very smart about it too! Meaning we can do all this with very low overhead, that is only consume minimal amount of extra </a:t>
            </a:r>
            <a:r>
              <a:rPr lang="en-US" baseline="0" dirty="0" err="1" smtClean="0"/>
              <a:t>cpu</a:t>
            </a:r>
            <a:r>
              <a:rPr lang="en-US" baseline="0" dirty="0" smtClean="0"/>
              <a:t> power to do so!</a:t>
            </a:r>
          </a:p>
          <a:p>
            <a:pPr marL="0" indent="0">
              <a:buFontTx/>
              <a:buNone/>
            </a:pPr>
            <a:endParaRPr lang="en-US" baseline="0" dirty="0" smtClean="0"/>
          </a:p>
          <a:p>
            <a:pPr marL="285750" indent="-285750">
              <a:buFontTx/>
              <a:buChar char="-"/>
            </a:pPr>
            <a:r>
              <a:rPr lang="en-US" baseline="0" dirty="0" smtClean="0"/>
              <a:t>Click – question 1 appears</a:t>
            </a:r>
          </a:p>
          <a:p>
            <a:pPr marL="285750" indent="-285750">
              <a:buFontTx/>
              <a:buChar char="-"/>
            </a:pPr>
            <a:endParaRPr lang="en-US" baseline="0" dirty="0" smtClean="0"/>
          </a:p>
          <a:p>
            <a:pPr marL="0" indent="0">
              <a:buFontTx/>
              <a:buNone/>
            </a:pPr>
            <a:r>
              <a:rPr lang="en-US" baseline="0" dirty="0" smtClean="0"/>
              <a:t>But is this really why someone would spend money? Don</a:t>
            </a:r>
            <a:r>
              <a:rPr lang="fr-FR" baseline="0" dirty="0" smtClean="0"/>
              <a:t>’</a:t>
            </a:r>
            <a:r>
              <a:rPr lang="en-US" baseline="0" dirty="0" smtClean="0"/>
              <a:t>t get me wrong the people in operations, the people in development are looking for capabilities like this and with them you will need to talk about and differentiate these capabilities. My point here is </a:t>
            </a:r>
          </a:p>
          <a:p>
            <a:pPr marL="0" indent="0">
              <a:buFontTx/>
              <a:buNone/>
            </a:pPr>
            <a:endParaRPr lang="en-US" baseline="0" dirty="0" smtClean="0"/>
          </a:p>
          <a:p>
            <a:pPr marL="0" indent="0">
              <a:buFontTx/>
              <a:buNone/>
            </a:pPr>
            <a:r>
              <a:rPr lang="en-US" baseline="0" dirty="0" smtClean="0"/>
              <a:t>- Click – question 2 appears</a:t>
            </a:r>
          </a:p>
          <a:p>
            <a:pPr marL="0" indent="0">
              <a:buFontTx/>
              <a:buNone/>
            </a:pPr>
            <a:endParaRPr lang="en-US" baseline="0" dirty="0" smtClean="0"/>
          </a:p>
          <a:p>
            <a:pPr marL="0" indent="0">
              <a:buFontTx/>
              <a:buNone/>
            </a:pPr>
            <a:r>
              <a:rPr lang="en-US" baseline="0" dirty="0" smtClean="0"/>
              <a:t>that the reason why somebody is willing to part with money is not given with these capabilities. It is given by translating these capabilities into a benefit that is higher then the actual cost of the software! This is really enterprise software sales 101 and am sure you know all this already. So, now what is the benefit of using AppDynamics?</a:t>
            </a:r>
          </a:p>
          <a:p>
            <a:pPr marL="0" indent="0">
              <a:buFontTx/>
              <a:buNone/>
            </a:pPr>
            <a:endParaRPr lang="en-US" baseline="0" dirty="0" smtClean="0"/>
          </a:p>
          <a:p>
            <a:pPr marL="285750" indent="-285750">
              <a:buFontTx/>
              <a:buChar char="-"/>
            </a:pPr>
            <a:r>
              <a:rPr lang="en-US" baseline="0" dirty="0" smtClean="0"/>
              <a:t>Click - Value statement appears</a:t>
            </a:r>
          </a:p>
          <a:p>
            <a:pPr marL="285750" indent="-285750">
              <a:buFontTx/>
              <a:buChar char="-"/>
            </a:pPr>
            <a:endParaRPr lang="en-US" baseline="0" dirty="0"/>
          </a:p>
          <a:p>
            <a:pPr marL="0" indent="0">
              <a:buFontTx/>
              <a:buNone/>
            </a:pPr>
            <a:r>
              <a:rPr lang="en-US" baseline="0" dirty="0" smtClean="0"/>
              <a:t>TO MANAGE THE QUALITY OF BUSINESS SERVICES and </a:t>
            </a:r>
          </a:p>
          <a:p>
            <a:pPr marL="0" indent="0">
              <a:buFontTx/>
              <a:buNone/>
            </a:pPr>
            <a:endParaRPr lang="en-US" baseline="0" dirty="0" smtClean="0"/>
          </a:p>
          <a:p>
            <a:pPr marL="285750" indent="-285750">
              <a:buFontTx/>
              <a:buChar char="-"/>
            </a:pPr>
            <a:r>
              <a:rPr lang="en-US" baseline="0" dirty="0" smtClean="0"/>
              <a:t>Click – value details appear</a:t>
            </a:r>
          </a:p>
          <a:p>
            <a:pPr marL="285750" indent="-285750">
              <a:buFontTx/>
              <a:buChar char="-"/>
            </a:pPr>
            <a:endParaRPr lang="en-US" baseline="0" dirty="0" smtClean="0"/>
          </a:p>
          <a:p>
            <a:pPr marL="0" indent="0">
              <a:buFontTx/>
              <a:buNone/>
            </a:pPr>
            <a:r>
              <a:rPr lang="en-US" baseline="0" dirty="0" smtClean="0"/>
              <a:t>To be able to do this in real time in production as well as in a agile, high frequency software development life cycle! Of course this is a very high level value statement and I did say before that it is your job to map product capabilities to the customers requirements. When you do this be aware however that not to simply match a requirement to a feature, instead map a requirement to a concrete value. Values that can all be subsumed in this one statement. Every customer and every engagement will be different. What is relevant to one customer may not be to another one, value is a perception of the individual, not of the product. Help the customer to see the value of the product but do so thru his eyes. The best way to do that is by staying true to the customers </a:t>
            </a:r>
            <a:r>
              <a:rPr lang="en-US" baseline="0" dirty="0" err="1" smtClean="0"/>
              <a:t>requirmements</a:t>
            </a:r>
            <a:r>
              <a:rPr lang="en-US" baseline="0" dirty="0" smtClean="0"/>
              <a:t>.</a:t>
            </a:r>
          </a:p>
          <a:p>
            <a:pPr marL="0" indent="0">
              <a:buFontTx/>
              <a:buNone/>
            </a:pPr>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Let’s now take a bit of closer look at those. We will use the 5 Dimensions for APM that Gartner, the Analyst firm, has established to categorize these requirements at a high level and enable you to conduct a focused, credible discussion.</a:t>
            </a:r>
          </a:p>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5</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a:t>
            </a:r>
            <a:r>
              <a:rPr lang="en-US" baseline="0" dirty="0" smtClean="0"/>
              <a:t> the 5 Dimensions Gartner has stipulated to be descriptive of APM. It is important to understand that neither category is of higher priority than another and that although a company will typically select a strategic APM vendor, not all dimensions may be fulfilled by the same product. AppDynamics is best suited to be the ONE product to support all 5 dimensions (and more). Very few competitors are in such a position although that does not stop them from making the claim . We will take a deeper look at the competitive landscape a bit later, but suffice to say for now that other vendor solutions largely consist of products cobbled together that were brought in by acquisitions.</a:t>
            </a:r>
          </a:p>
          <a:p>
            <a:r>
              <a:rPr lang="en-US" baseline="0" dirty="0" smtClean="0"/>
              <a:t>As I said before, There is no ranking to this order and you may see your customer approach APM from the one or the other dimension first. It should be your goal to satisfy that dimension or requirement first. Depending on the customers mind set it may be of advantage to point out the other capabilities, however be careful not to overwhelm the customer by broadening the scope of the project and risk to escalate their APM initiative to a ‘strategic’ level. AppDynamics does favor a land &amp; expand approach, get a first small win by supporting a particular use case and expand into other areas later.</a:t>
            </a:r>
          </a:p>
          <a:p>
            <a:endParaRPr lang="en-US" baseline="0" dirty="0" smtClean="0"/>
          </a:p>
          <a:p>
            <a:r>
              <a:rPr lang="en-US" baseline="0" dirty="0" smtClean="0"/>
              <a:t>Let’s take a look at each Dimension</a:t>
            </a:r>
          </a:p>
          <a:p>
            <a:endParaRPr lang="en-US" baseline="0" dirty="0" smtClean="0"/>
          </a:p>
          <a:p>
            <a:pPr marL="285750" indent="-285750">
              <a:buFontTx/>
              <a:buChar char="-"/>
            </a:pPr>
            <a:r>
              <a:rPr lang="en-US" baseline="0" dirty="0" smtClean="0"/>
              <a:t>Click - list changes font size</a:t>
            </a:r>
          </a:p>
          <a:p>
            <a:pPr marL="285750" indent="-285750">
              <a:buFontTx/>
              <a:buChar char="-"/>
            </a:pPr>
            <a:r>
              <a:rPr lang="en-US" baseline="0" dirty="0" smtClean="0"/>
              <a:t>Click – EUM screenshot appears</a:t>
            </a:r>
          </a:p>
          <a:p>
            <a:endParaRPr lang="en-US" baseline="0" dirty="0" smtClean="0"/>
          </a:p>
          <a:p>
            <a:pPr marL="285750" indent="-285750">
              <a:buFontTx/>
              <a:buChar char="-"/>
            </a:pPr>
            <a:r>
              <a:rPr lang="en-US" baseline="0" dirty="0" smtClean="0"/>
              <a:t>End User Experience</a:t>
            </a:r>
            <a:br>
              <a:rPr lang="en-US" baseline="0" dirty="0" smtClean="0"/>
            </a:br>
            <a:r>
              <a:rPr lang="en-US" baseline="0" dirty="0" smtClean="0"/>
              <a:t>lots of acronyms fill this space like, EUEM, EUM, RUM, UEM. The aforementioned Wikipedia article gives a good explanations of what these acronyms mean and how they fit in the overall picture. It is fair to say that AppDynamics approach to this dimension fits into the UEM, User Experience Management domain as we use a agent driven, java script injection based technology. It allows for accurate end user behavior monitoring as well as the monitoring of external resources, like monitoring the latency of serving up content from third parties like ad networks.</a:t>
            </a:r>
          </a:p>
          <a:p>
            <a:pPr marL="285750" indent="-285750">
              <a:buFontTx/>
              <a:buChar char="-"/>
            </a:pPr>
            <a:endParaRPr lang="en-US" baseline="0" dirty="0" smtClean="0"/>
          </a:p>
          <a:p>
            <a:pPr marL="285750" indent="-285750">
              <a:buFontTx/>
              <a:buChar char="-"/>
            </a:pPr>
            <a:r>
              <a:rPr lang="en-US" baseline="0" dirty="0" smtClean="0"/>
              <a:t>Click – Flow Map screenshot appears</a:t>
            </a:r>
          </a:p>
          <a:p>
            <a:pPr marL="285750" indent="-285750">
              <a:buFontTx/>
              <a:buChar char="-"/>
            </a:pPr>
            <a:endParaRPr lang="en-US" baseline="0" dirty="0" smtClean="0"/>
          </a:p>
          <a:p>
            <a:pPr marL="285750" indent="-285750">
              <a:buFontTx/>
              <a:buChar char="-"/>
            </a:pPr>
            <a:r>
              <a:rPr lang="en-US" baseline="0" dirty="0" smtClean="0"/>
              <a:t>Application Runtime Architecture</a:t>
            </a:r>
            <a:br>
              <a:rPr lang="en-US" baseline="0" dirty="0" smtClean="0"/>
            </a:br>
            <a:r>
              <a:rPr lang="en-US" baseline="0" dirty="0" smtClean="0"/>
              <a:t>While End User Experience is considered a top down approach (from the end users perspective) this dimension is considered bottom up as it enables the mapping of all components of the application at run time. Gartner considers this dimension of secondary importance, AppDynamics however strongly emphasizes this capability. In order to enable this capability AppDynamics automates the process of mapping the application architecture. The Gartner definition does not make this a requirement, essentially leaving the mapping open to a manual configuration process.</a:t>
            </a:r>
          </a:p>
          <a:p>
            <a:pPr marL="285750" indent="-285750">
              <a:buFontTx/>
              <a:buChar char="-"/>
            </a:pPr>
            <a:endParaRPr lang="en-US" baseline="0" dirty="0" smtClean="0"/>
          </a:p>
          <a:p>
            <a:pPr marL="285750" indent="-285750">
              <a:buFontTx/>
              <a:buChar char="-"/>
            </a:pPr>
            <a:r>
              <a:rPr lang="en-US" baseline="0" dirty="0" smtClean="0"/>
              <a:t>Click – BT List screenshot appears</a:t>
            </a:r>
          </a:p>
          <a:p>
            <a:pPr marL="285750" indent="-285750">
              <a:buFontTx/>
              <a:buChar char="-"/>
            </a:pPr>
            <a:endParaRPr lang="en-US" baseline="0" dirty="0" smtClean="0"/>
          </a:p>
          <a:p>
            <a:pPr marL="285750" indent="-285750">
              <a:buFontTx/>
              <a:buChar char="-"/>
            </a:pPr>
            <a:r>
              <a:rPr lang="en-US" baseline="0" dirty="0" smtClean="0"/>
              <a:t>Business Transaction Management</a:t>
            </a:r>
            <a:br>
              <a:rPr lang="en-US" baseline="0" dirty="0" smtClean="0"/>
            </a:br>
            <a:r>
              <a:rPr lang="en-US" baseline="0" dirty="0" smtClean="0"/>
              <a:t>As with the Application Runtime Architecture, AppDynamics automates the process of Business Transaction identification, we call this process Auto-Discovery. Business Transactions are the backbone upon which AppDynamics is built. IT enables the ability to correlate and measure execution across multiple components in a business context and thus provide an indication of the quality with which an application delivers its services to end users. </a:t>
            </a:r>
          </a:p>
          <a:p>
            <a:pPr marL="285750" indent="-285750">
              <a:buFontTx/>
              <a:buChar char="-"/>
            </a:pPr>
            <a:endParaRPr lang="en-US" baseline="0" dirty="0" smtClean="0"/>
          </a:p>
          <a:p>
            <a:pPr marL="285750" indent="-285750">
              <a:buFontTx/>
              <a:buChar char="-"/>
            </a:pPr>
            <a:r>
              <a:rPr lang="en-US" baseline="0" dirty="0" smtClean="0"/>
              <a:t>Click – Call Graph screenshot appears</a:t>
            </a:r>
          </a:p>
          <a:p>
            <a:pPr marL="285750" indent="-285750">
              <a:buFontTx/>
              <a:buChar char="-"/>
            </a:pPr>
            <a:endParaRPr lang="en-US" baseline="0" dirty="0" smtClean="0"/>
          </a:p>
          <a:p>
            <a:pPr marL="285750" indent="-285750">
              <a:buFontTx/>
              <a:buChar char="-"/>
            </a:pPr>
            <a:r>
              <a:rPr lang="en-US" baseline="0" dirty="0" smtClean="0"/>
              <a:t>Application Component Deep Dive Monitoring</a:t>
            </a:r>
            <a:br>
              <a:rPr lang="en-US" baseline="0" dirty="0" smtClean="0"/>
            </a:br>
            <a:r>
              <a:rPr lang="en-US" baseline="0" dirty="0" smtClean="0"/>
              <a:t>This Dimension is described by Gartner as “ the runtime view of the J2EE and .NET … giving you a clear path of the code execution”. Historically speaking, this capability is what APM tools were all about and some of the products in this space still have this focus. Do not make the mistake of underestimating this dimension as to be ‘too technical’ or not providing business value. A big part of the management of the quality of business services is about problem identification and remediation. The capturing of deep code execution details is a cornerstone of this ability. Since it is one of the first functional capabilities of APM tools you can expect other products to have this capability as well. With AppDynamics however, deep dive diagnostics are tied to the business transaction, not the Application components. It becomes thus very easy to tie problems that were hidden in the code execution to the actual business activity and thus revealing the impact these problems have on the business. </a:t>
            </a:r>
            <a:br>
              <a:rPr lang="en-US" baseline="0" dirty="0" smtClean="0"/>
            </a:br>
            <a:r>
              <a:rPr lang="en-US" baseline="0" dirty="0" smtClean="0"/>
              <a:t/>
            </a:r>
            <a:br>
              <a:rPr lang="en-US" baseline="0" dirty="0" smtClean="0"/>
            </a:br>
            <a:r>
              <a:rPr lang="en-US" baseline="0" dirty="0" smtClean="0"/>
              <a:t>As I said before, you may want to adapt to your customers requirements and use cases and focus on those. Let me just say at this point that when you articulate the benefits of AppDynamics, statements like “We help you find problems in your code quickly by enabling root cause analysis” are fine and true, however they also are descriptions of technical capabilities. From a business perspective the phrase should be “With AppDynamics you ensure the quality of Service of your Business Applications, from the Customer Experience all the way to the Infrastructure Management”. This sets the boundaries of what AppDynamics can do in more accurate context.</a:t>
            </a:r>
          </a:p>
          <a:p>
            <a:pPr marL="285750" indent="-285750">
              <a:buFontTx/>
              <a:buChar char="-"/>
            </a:pPr>
            <a:endParaRPr lang="en-US" baseline="0" dirty="0" smtClean="0"/>
          </a:p>
          <a:p>
            <a:pPr marL="285750" indent="-285750">
              <a:buFontTx/>
              <a:buChar char="-"/>
            </a:pPr>
            <a:r>
              <a:rPr lang="en-US" baseline="0" dirty="0" smtClean="0"/>
              <a:t>Click Chart screenshot appears</a:t>
            </a:r>
          </a:p>
          <a:p>
            <a:pPr marL="285750" indent="-285750">
              <a:buFontTx/>
              <a:buChar char="-"/>
            </a:pPr>
            <a:endParaRPr lang="en-US" baseline="0" dirty="0" smtClean="0"/>
          </a:p>
          <a:p>
            <a:pPr marL="285750" indent="-285750">
              <a:buFontTx/>
              <a:buChar char="-"/>
            </a:pPr>
            <a:r>
              <a:rPr lang="en-US" baseline="0" dirty="0" smtClean="0"/>
              <a:t>Application data analytics</a:t>
            </a:r>
            <a:br>
              <a:rPr lang="en-US" baseline="0" dirty="0" smtClean="0"/>
            </a:br>
            <a:r>
              <a:rPr lang="en-US" baseline="0" dirty="0" smtClean="0"/>
              <a:t>Gartner describes this ability as “to collect the raw data from the other tool sets that will allow you to answer a wide variety of performance questions as they arise”. Interestingly enough, the assumption is that one uses a number of tools to accomplish APM. With AppDynamics we already have the data in a single repository allowing us to chart and analyze without the use of other ETL or BI tools. AppDynamics also offers a REST API that allows programmatic access to the data. </a:t>
            </a:r>
            <a:br>
              <a:rPr lang="en-US" baseline="0" dirty="0" smtClean="0"/>
            </a:br>
            <a:r>
              <a:rPr lang="en-US" baseline="0" dirty="0" smtClean="0"/>
              <a:t/>
            </a:r>
            <a:br>
              <a:rPr lang="en-US" baseline="0" dirty="0" smtClean="0"/>
            </a:br>
            <a:r>
              <a:rPr lang="en-US" baseline="0" dirty="0" smtClean="0"/>
              <a:t>In our opinion a relevant aspect of APM is entirely omitted from these 5 dimensions. That aspect is automation, the ability to automate all tasks that are necessary to ensure quality of service. Many solutions exist that ensure automation of code build, of application deployment, of change management. At AppDynamics we believe that performance management should play an active role in the automation of operations both in the development phase as well as in operations. It may very well be that Gartner will consider this aspect when it publishes it’s Magic Quadrant for 2013. But let’s take a look at the current Magic Quadrant.</a:t>
            </a:r>
          </a:p>
          <a:p>
            <a:pPr marL="285750" indent="-285750">
              <a:buFontTx/>
              <a:buChar char="-"/>
            </a:pPr>
            <a:endParaRPr lang="en-US" baseline="0" dirty="0" smtClean="0"/>
          </a:p>
          <a:p>
            <a:pPr marL="0" indent="0">
              <a:buFontTx/>
              <a:buNone/>
            </a:pPr>
            <a:endParaRPr lang="en-US" baseline="0" dirty="0" smtClean="0"/>
          </a:p>
          <a:p>
            <a:pPr marL="285750" indent="-285750">
              <a:buFontTx/>
              <a:buChar char="-"/>
            </a:pPr>
            <a:endParaRPr lang="en-US" baseline="0" dirty="0" smtClean="0"/>
          </a:p>
          <a:p>
            <a:pPr marL="285750" indent="-285750">
              <a:buFontTx/>
              <a:buChar char="-"/>
            </a:pPr>
            <a:endParaRPr lang="en-US" baseline="0" dirty="0" smtClean="0"/>
          </a:p>
          <a:p>
            <a:pPr marL="285750" indent="-285750">
              <a:buFontTx/>
              <a:buChar char="-"/>
            </a:pPr>
            <a:endParaRPr lang="en-US" baseline="0" dirty="0" smtClean="0"/>
          </a:p>
          <a:p>
            <a:pPr marL="285750" indent="-285750">
              <a:buFontTx/>
              <a:buChar char="-"/>
            </a:pPr>
            <a:endParaRPr lang="en-US" baseline="0" dirty="0" smtClean="0"/>
          </a:p>
          <a:p>
            <a:pPr marL="285750" indent="-285750">
              <a:buFontTx/>
              <a:buChar char="-"/>
            </a:pPr>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6</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baseline="0" dirty="0" smtClean="0">
                <a:latin typeface="Arial" charset="0"/>
              </a:rPr>
              <a:t>The Magic Quadrant is a report recognized in the industry and many organizations do rely on it to consider potential vendors. AppDynamics has been placed in the leaders box the first time it appeared on the Magic Quadrant! This is a terrific achievement and we have already left much bigger companies behind us thanks to the technology and the value it provides to customers. While it is perfectly ok to use our position in the magic quadrant with confidence when engaged in sales opportunities we should keep measured opinion and not overestimate see that there is room for improvement.</a:t>
            </a:r>
          </a:p>
          <a:p>
            <a:pPr eaLnBrk="1" hangingPunct="1">
              <a:spcBef>
                <a:spcPct val="0"/>
              </a:spcBef>
            </a:pPr>
            <a:endParaRPr lang="en-US" baseline="0" dirty="0" smtClean="0">
              <a:latin typeface="Arial" charset="0"/>
            </a:endParaRPr>
          </a:p>
          <a:p>
            <a:pPr marL="285750" indent="-285750" eaLnBrk="1" hangingPunct="1">
              <a:spcBef>
                <a:spcPct val="0"/>
              </a:spcBef>
              <a:buFontTx/>
              <a:buChar char="-"/>
            </a:pPr>
            <a:r>
              <a:rPr lang="en-US" baseline="0" dirty="0" smtClean="0">
                <a:latin typeface="Arial" charset="0"/>
              </a:rPr>
              <a:t>Click – arrow appears</a:t>
            </a:r>
          </a:p>
          <a:p>
            <a:pPr marL="285750" indent="-285750" eaLnBrk="1" hangingPunct="1">
              <a:spcBef>
                <a:spcPct val="0"/>
              </a:spcBef>
              <a:buFontTx/>
              <a:buChar char="-"/>
            </a:pPr>
            <a:endParaRPr lang="en-US" baseline="0" dirty="0" smtClean="0">
              <a:latin typeface="Arial" charset="0"/>
            </a:endParaRPr>
          </a:p>
          <a:p>
            <a:pPr marL="0" indent="0" eaLnBrk="1" hangingPunct="1">
              <a:spcBef>
                <a:spcPct val="0"/>
              </a:spcBef>
              <a:buFontTx/>
              <a:buNone/>
            </a:pPr>
            <a:r>
              <a:rPr lang="en-US" baseline="0" dirty="0" smtClean="0">
                <a:latin typeface="Arial" charset="0"/>
              </a:rPr>
              <a:t>Our number one competitor right now is Compuware </a:t>
            </a:r>
            <a:r>
              <a:rPr lang="en-US" baseline="0" dirty="0" err="1" smtClean="0">
                <a:latin typeface="Arial" charset="0"/>
              </a:rPr>
              <a:t>DynaTrace</a:t>
            </a:r>
            <a:r>
              <a:rPr lang="en-US" baseline="0" dirty="0" smtClean="0">
                <a:latin typeface="Arial" charset="0"/>
              </a:rPr>
              <a:t> and they are placed ahead of us. It will be important that you clearly understand the differentiation between the 2 products as it is very likely that you will encounter them in the field and compete against them. Make no mistake, theirs is a good technology and as with any technology it has advantages and disadvantages. In a competitive situation it will be most important that you influence your customers requirements and expectations to favor AppDynamics strengths. The good news is that AppDynamics and </a:t>
            </a:r>
            <a:r>
              <a:rPr lang="en-US" baseline="0" dirty="0" err="1" smtClean="0">
                <a:latin typeface="Arial" charset="0"/>
              </a:rPr>
              <a:t>DynaTrace’s</a:t>
            </a:r>
            <a:r>
              <a:rPr lang="en-US" baseline="0" dirty="0" smtClean="0">
                <a:latin typeface="Arial" charset="0"/>
              </a:rPr>
              <a:t> strengths and weaknesses are almost diametrically opposed, thus positioning a strength of AppDynamics also positions a </a:t>
            </a:r>
            <a:r>
              <a:rPr lang="en-US" baseline="0" dirty="0" err="1" smtClean="0">
                <a:latin typeface="Arial" charset="0"/>
              </a:rPr>
              <a:t>DynaTrace</a:t>
            </a:r>
            <a:r>
              <a:rPr lang="en-US" baseline="0" dirty="0" smtClean="0">
                <a:latin typeface="Arial" charset="0"/>
              </a:rPr>
              <a:t> weakness. We will get into the competitive differentiation in a minute, suffice to say for the moment that you should always make sure that “production” is the main use case in a competitive situation. </a:t>
            </a:r>
          </a:p>
          <a:p>
            <a:pPr marL="0" indent="0" eaLnBrk="1" hangingPunct="1">
              <a:spcBef>
                <a:spcPct val="0"/>
              </a:spcBef>
              <a:buFontTx/>
              <a:buNone/>
            </a:pPr>
            <a:r>
              <a:rPr lang="en-US" baseline="0" dirty="0" smtClean="0">
                <a:latin typeface="Arial" charset="0"/>
              </a:rPr>
              <a:t>It is our goal to overtake Compuware in 2013 and we certainly do have the innovation and momentum to do so, in the field it is, as always a ‘one deal at a time’ battle, so keep your head down and focus on meeting and exceeding your customers requirements and expectations.</a:t>
            </a:r>
          </a:p>
          <a:p>
            <a:pPr marL="0" indent="0" eaLnBrk="1" hangingPunct="1">
              <a:spcBef>
                <a:spcPct val="0"/>
              </a:spcBef>
              <a:buFontTx/>
              <a:buNone/>
            </a:pPr>
            <a:endParaRPr lang="en-US" baseline="0" dirty="0" smtClean="0">
              <a:latin typeface="Arial" charset="0"/>
            </a:endParaRPr>
          </a:p>
          <a:p>
            <a:pPr marL="285750" indent="-285750" eaLnBrk="1" hangingPunct="1">
              <a:spcBef>
                <a:spcPct val="0"/>
              </a:spcBef>
              <a:buFontTx/>
              <a:buChar char="-"/>
            </a:pPr>
            <a:r>
              <a:rPr lang="en-US" baseline="0" dirty="0" smtClean="0">
                <a:latin typeface="Arial" charset="0"/>
              </a:rPr>
              <a:t>Click – arrow appears</a:t>
            </a:r>
          </a:p>
          <a:p>
            <a:pPr marL="285750" indent="-285750" eaLnBrk="1" hangingPunct="1">
              <a:spcBef>
                <a:spcPct val="0"/>
              </a:spcBef>
              <a:buFontTx/>
              <a:buChar char="-"/>
            </a:pPr>
            <a:endParaRPr lang="en-US" baseline="0" dirty="0" smtClean="0">
              <a:latin typeface="Arial" charset="0"/>
            </a:endParaRPr>
          </a:p>
          <a:p>
            <a:pPr marL="0" indent="0" eaLnBrk="1" hangingPunct="1">
              <a:spcBef>
                <a:spcPct val="0"/>
              </a:spcBef>
              <a:buFontTx/>
              <a:buNone/>
            </a:pPr>
            <a:r>
              <a:rPr lang="en-US" baseline="0" dirty="0" smtClean="0">
                <a:latin typeface="Arial" charset="0"/>
              </a:rPr>
              <a:t>While we race to overtake Compuware we need to make sure we are ourselves not overtaken by New Relic. The good news here is that we feel that whatever we do to get Compuware also keeps us ahead of New Relic as they too will innovate to try to close the gap they have against us. The main threat from new Relic is that they play the ‘</a:t>
            </a:r>
            <a:r>
              <a:rPr lang="en-US" baseline="0" dirty="0" err="1" smtClean="0">
                <a:latin typeface="Arial" charset="0"/>
              </a:rPr>
              <a:t>landgrab</a:t>
            </a:r>
            <a:r>
              <a:rPr lang="en-US" baseline="0" dirty="0" smtClean="0">
                <a:latin typeface="Arial" charset="0"/>
              </a:rPr>
              <a:t>’ game, signing up lots of small customers using their easy-to-use (</a:t>
            </a:r>
            <a:r>
              <a:rPr lang="en-US" baseline="0" dirty="0" err="1" smtClean="0">
                <a:latin typeface="Arial" charset="0"/>
              </a:rPr>
              <a:t>ast</a:t>
            </a:r>
            <a:r>
              <a:rPr lang="en-US" baseline="0" dirty="0" smtClean="0">
                <a:latin typeface="Arial" charset="0"/>
              </a:rPr>
              <a:t> they call it), </a:t>
            </a:r>
            <a:r>
              <a:rPr lang="en-US" baseline="0" dirty="0" err="1" smtClean="0">
                <a:latin typeface="Arial" charset="0"/>
              </a:rPr>
              <a:t>saas</a:t>
            </a:r>
            <a:r>
              <a:rPr lang="en-US" baseline="0" dirty="0" smtClean="0">
                <a:latin typeface="Arial" charset="0"/>
              </a:rPr>
              <a:t> based solution. We actually heard from a customer that he used New Relic until he was able to ‘take the ‘APM training wheels off’ and now uses AppDynamics. This statement is a very good assessment. We have a superior technology and deliver more value, however a company’s strategy on how to attack the market can play an important part on how it is positioned in the marked and thus in consequence prompts us how to compete against it. AppDynamics offers </a:t>
            </a:r>
            <a:r>
              <a:rPr lang="en-US" baseline="0" dirty="0" err="1" smtClean="0">
                <a:latin typeface="Arial" charset="0"/>
              </a:rPr>
              <a:t>Saas</a:t>
            </a:r>
            <a:r>
              <a:rPr lang="en-US" baseline="0" dirty="0" smtClean="0">
                <a:latin typeface="Arial" charset="0"/>
              </a:rPr>
              <a:t> services as well, and provides APM thru a number of Cloud Providers. With this effort we should meet New Relic on their own turf, since most of that activity is however based on a ‘try it yourself’ basis, you as an SE should not be involved in it.</a:t>
            </a:r>
          </a:p>
          <a:p>
            <a:pPr marL="0" indent="0" eaLnBrk="1" hangingPunct="1">
              <a:spcBef>
                <a:spcPct val="0"/>
              </a:spcBef>
              <a:buFontTx/>
              <a:buNone/>
            </a:pPr>
            <a:endParaRPr lang="en-US" baseline="0" dirty="0" smtClean="0">
              <a:latin typeface="Arial" charset="0"/>
            </a:endParaRPr>
          </a:p>
          <a:p>
            <a:pPr marL="0" indent="0" eaLnBrk="1" hangingPunct="1">
              <a:spcBef>
                <a:spcPct val="0"/>
              </a:spcBef>
              <a:buFontTx/>
              <a:buNone/>
            </a:pPr>
            <a:r>
              <a:rPr lang="en-US" baseline="0" dirty="0" smtClean="0">
                <a:latin typeface="Arial" charset="0"/>
              </a:rPr>
              <a:t>We will have more on Competition, on how to best position against particular Competitors in a </a:t>
            </a:r>
            <a:r>
              <a:rPr lang="en-US" baseline="0" dirty="0" err="1" smtClean="0">
                <a:latin typeface="Arial" charset="0"/>
              </a:rPr>
              <a:t>spearate</a:t>
            </a:r>
            <a:r>
              <a:rPr lang="en-US" baseline="0" dirty="0" smtClean="0">
                <a:latin typeface="Arial" charset="0"/>
              </a:rPr>
              <a:t> Chapter later on. Let’s now focus on the unique </a:t>
            </a:r>
            <a:r>
              <a:rPr lang="en-US" baseline="0" dirty="0" err="1" smtClean="0">
                <a:latin typeface="Arial" charset="0"/>
              </a:rPr>
              <a:t>differnentiators</a:t>
            </a:r>
            <a:r>
              <a:rPr lang="en-US" baseline="0" dirty="0" smtClean="0">
                <a:latin typeface="Arial" charset="0"/>
              </a:rPr>
              <a:t> of AppDynamics </a:t>
            </a:r>
          </a:p>
          <a:p>
            <a:pPr marL="0" indent="0" eaLnBrk="1" hangingPunct="1">
              <a:spcBef>
                <a:spcPct val="0"/>
              </a:spcBef>
              <a:buFontTx/>
              <a:buNone/>
            </a:pPr>
            <a:endParaRPr lang="en-US" baseline="0" dirty="0" smtClean="0">
              <a:latin typeface="Arial" charset="0"/>
            </a:endParaRPr>
          </a:p>
          <a:p>
            <a:pPr marL="0" indent="0" eaLnBrk="1" hangingPunct="1">
              <a:spcBef>
                <a:spcPct val="0"/>
              </a:spcBef>
              <a:buFontTx/>
              <a:buNone/>
            </a:pPr>
            <a:endParaRPr lang="en-US" baseline="0" dirty="0" smtClean="0">
              <a:latin typeface="Arial" charset="0"/>
            </a:endParaRPr>
          </a:p>
          <a:p>
            <a:pPr marL="0" indent="0" eaLnBrk="1" hangingPunct="1">
              <a:spcBef>
                <a:spcPct val="0"/>
              </a:spcBef>
              <a:buFontTx/>
              <a:buNone/>
            </a:pPr>
            <a:endParaRPr lang="en-US" baseline="0" dirty="0" smtClean="0">
              <a:latin typeface="Arial" charset="0"/>
            </a:endParaRPr>
          </a:p>
          <a:p>
            <a:pPr marL="0" indent="0" eaLnBrk="1" hangingPunct="1">
              <a:spcBef>
                <a:spcPct val="0"/>
              </a:spcBef>
              <a:buFontTx/>
              <a:buNone/>
            </a:pPr>
            <a:endParaRPr lang="en-US" baseline="0" dirty="0" smtClean="0">
              <a:latin typeface="Arial" charset="0"/>
            </a:endParaRPr>
          </a:p>
          <a:p>
            <a:pPr marL="0" indent="0" eaLnBrk="1" hangingPunct="1">
              <a:spcBef>
                <a:spcPct val="0"/>
              </a:spcBef>
              <a:buFontTx/>
              <a:buNone/>
            </a:pPr>
            <a:r>
              <a:rPr lang="en-US" baseline="0" dirty="0" smtClean="0">
                <a:latin typeface="Arial" charset="0"/>
              </a:rPr>
              <a:t>. </a:t>
            </a:r>
          </a:p>
        </p:txBody>
      </p:sp>
      <p:sp>
        <p:nvSpPr>
          <p:cNvPr id="4" name="Slide Number Placeholder 3"/>
          <p:cNvSpPr>
            <a:spLocks noGrp="1"/>
          </p:cNvSpPr>
          <p:nvPr>
            <p:ph type="sldNum" sz="quarter" idx="10"/>
          </p:nvPr>
        </p:nvSpPr>
        <p:spPr/>
        <p:txBody>
          <a:bodyPr/>
          <a:lstStyle/>
          <a:p>
            <a:fld id="{915BDD9D-2975-C04C-9C72-7945DB1F6139}" type="slidenum">
              <a:rPr lang="en-US" smtClean="0"/>
              <a:pPr/>
              <a:t>7</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know from the Value Proposition that we enable customers to manage the Quality of Business Services, and we know that we have a series of capabilities to do so. But how are these different, What makes AppDynamics really unique?</a:t>
            </a:r>
          </a:p>
          <a:p>
            <a:r>
              <a:rPr lang="en-US" baseline="0" dirty="0" smtClean="0"/>
              <a:t> </a:t>
            </a:r>
          </a:p>
          <a:p>
            <a:r>
              <a:rPr lang="en-US" baseline="0" dirty="0" smtClean="0"/>
              <a:t>Click - agent animation (let it play out to “intelligent Agents”)</a:t>
            </a:r>
          </a:p>
          <a:p>
            <a:endParaRPr lang="en-US" baseline="0" dirty="0" smtClean="0"/>
          </a:p>
          <a:p>
            <a:r>
              <a:rPr lang="en-US" baseline="0" dirty="0" smtClean="0"/>
              <a:t>A lot of what makes us unique in the market place is how our agents work. Nearly all competing products work on the basis of adding an agent to the application runtime environment and we will learn the technical details about how this is done later. AppDynamics agents however work differently and we frame this discussion by asserting that our agents are intelligent. That intelligence allows our agents to make decisions in real time, while a transaction is executing as opposed to simply acting as a data pump, gathering data about the runtime behavior of an application and sending it to a server to analyze ‘post mortem’ so to speak, which by the way is how most agents of competing products work. </a:t>
            </a:r>
          </a:p>
          <a:p>
            <a:endParaRPr lang="en-US" baseline="0" dirty="0" smtClean="0"/>
          </a:p>
          <a:p>
            <a:r>
              <a:rPr lang="en-US" baseline="0" dirty="0" smtClean="0"/>
              <a:t>The agent’s intelligence is most prominent in 2 major areas, the ability to Identify Transactions at runtime and the ability to selectively take snapshots of requests. </a:t>
            </a:r>
          </a:p>
          <a:p>
            <a:endParaRPr lang="en-US" baseline="0" dirty="0" smtClean="0"/>
          </a:p>
          <a:p>
            <a:r>
              <a:rPr lang="en-US" baseline="0" dirty="0" smtClean="0"/>
              <a:t>Click – bullet point Transaction Discovery</a:t>
            </a:r>
          </a:p>
          <a:p>
            <a:endParaRPr lang="en-US" baseline="0" dirty="0" smtClean="0"/>
          </a:p>
          <a:p>
            <a:r>
              <a:rPr lang="en-US" baseline="0" dirty="0" err="1" smtClean="0"/>
              <a:t>AppD’s</a:t>
            </a:r>
            <a:r>
              <a:rPr lang="en-US" baseline="0" dirty="0" smtClean="0"/>
              <a:t> agents discover transactions! If this seems like a forgone conclusion to </a:t>
            </a:r>
            <a:r>
              <a:rPr lang="en-US" baseline="0" dirty="0" smtClean="0"/>
              <a:t>you, if you just thought ‘ok what’s the big deal?’, </a:t>
            </a:r>
            <a:r>
              <a:rPr lang="en-US" baseline="0" dirty="0" smtClean="0"/>
              <a:t>think again. </a:t>
            </a:r>
            <a:endParaRPr lang="en-US" baseline="0" dirty="0" smtClean="0"/>
          </a:p>
          <a:p>
            <a:endParaRPr lang="en-US" baseline="0" dirty="0" smtClean="0"/>
          </a:p>
          <a:p>
            <a:r>
              <a:rPr lang="en-US" baseline="0" dirty="0" smtClean="0"/>
              <a:t>Most </a:t>
            </a:r>
            <a:r>
              <a:rPr lang="en-US" baseline="0" dirty="0" smtClean="0"/>
              <a:t>other tools measure and track requests indiscriminately and present the data perhaps </a:t>
            </a:r>
            <a:r>
              <a:rPr lang="en-US" baseline="0" dirty="0" smtClean="0"/>
              <a:t>ordered </a:t>
            </a:r>
            <a:r>
              <a:rPr lang="en-US" baseline="0" dirty="0" smtClean="0"/>
              <a:t>by by the </a:t>
            </a:r>
            <a:r>
              <a:rPr lang="en-US" baseline="0" dirty="0" err="1" smtClean="0"/>
              <a:t>url</a:t>
            </a:r>
            <a:r>
              <a:rPr lang="en-US" baseline="0" dirty="0" smtClean="0"/>
              <a:t>, in case of http </a:t>
            </a:r>
            <a:r>
              <a:rPr lang="en-US" baseline="0" dirty="0" smtClean="0"/>
              <a:t>requests. </a:t>
            </a:r>
            <a:r>
              <a:rPr lang="en-US" baseline="0" dirty="0" smtClean="0"/>
              <a:t>The notion of a business transaction is at best an afterthought with such an approach, perhaps implemented as a filter on the server on which the data captured by the agents is aggregated. </a:t>
            </a:r>
            <a:endParaRPr lang="en-US" baseline="0" dirty="0" smtClean="0"/>
          </a:p>
          <a:p>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With AppDynamics business transactions are a first class concept and the agent goes out of his way to correctly identify requests and assign them a proper classification or categorization. Think of it this way, requests are invocations of a given business transaction and are implicitly distributed, meaning if there is more then one distinct Service involved in the processing of that request, the execution is followed and automatically correlated. Remember what we said before, the trend towards Service Oriented Architectures means that more and more distributed, interconnected systems are in need of monitoring</a:t>
            </a:r>
            <a:r>
              <a:rPr lang="en-US" baseline="0" dirty="0" smtClean="0"/>
              <a:t>. </a:t>
            </a:r>
          </a:p>
          <a:p>
            <a:pPr marL="0" marR="0" indent="0" algn="l" defTabSz="649288"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The notion of a business transaction that provides the ‘end user’ perspective of how these system work together to respond to single request is immensely valuable. Why? Because the measured performance is now not related to the systems that provide the service but to the users that consume it! Think of it at looking at the application’s </a:t>
            </a:r>
            <a:r>
              <a:rPr lang="en-US" baseline="0" dirty="0" err="1" smtClean="0"/>
              <a:t>performane</a:t>
            </a:r>
            <a:r>
              <a:rPr lang="en-US" baseline="0" dirty="0" smtClean="0"/>
              <a:t> from the end users point of vie top down as opposed to a system’s monitoring solution looking bottom up.</a:t>
            </a:r>
          </a:p>
          <a:p>
            <a:endParaRPr lang="en-US" baseline="0" dirty="0" smtClean="0"/>
          </a:p>
          <a:p>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Click – bullet point Dynamic base-lining</a:t>
            </a:r>
          </a:p>
          <a:p>
            <a:pPr marL="0" marR="0" indent="0" algn="l" defTabSz="649288" rtl="0" eaLnBrk="0" fontAlgn="base" latinLnBrk="0" hangingPunct="0">
              <a:lnSpc>
                <a:spcPct val="100000"/>
              </a:lnSpc>
              <a:spcBef>
                <a:spcPct val="30000"/>
              </a:spcBef>
              <a:spcAft>
                <a:spcPct val="0"/>
              </a:spcAft>
              <a:buClrTx/>
              <a:buSzTx/>
              <a:buFontTx/>
              <a:buNone/>
              <a:tabLst/>
              <a:defRPr/>
            </a:pPr>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Every business transaction, every metric in fact is base-lined. What does this mean. A baseline, the hourly average for a metric is compute automatically and used to determine whether a metric is within ‘normal ‘performance boundaries or not. These boundaries can be expressed as thresholds either in percentages or standard deviations as well as other configurations. The point to understand is that since baselines are implicit, AppDynamics becomes automatically aware of an applications performance pattern over time and over different time frames, like the last 10 minutes compared against the last 10 minutes of the previous hour or the same hour yesterday. </a:t>
            </a:r>
          </a:p>
          <a:p>
            <a:endParaRPr lang="en-US" baseline="0" dirty="0" smtClean="0"/>
          </a:p>
          <a:p>
            <a:r>
              <a:rPr lang="en-US" baseline="0" dirty="0" smtClean="0"/>
              <a:t>With this understanding AppDynamics can now spring into action, decide whether a request is performing normally or not and do different things depending on the outcome of that decision. Remember what I said before, we can capture root cause analysis details with very little overhead. The way we do this is based on being able to make the differentiation between normal and not normal performance and only capture root cause analysis details when they are actually needed.</a:t>
            </a:r>
          </a:p>
          <a:p>
            <a:endParaRPr lang="en-US" baseline="0" dirty="0" smtClean="0"/>
          </a:p>
          <a:p>
            <a:r>
              <a:rPr lang="en-US" baseline="0" dirty="0" smtClean="0"/>
              <a:t>We will talk about all this in more detail in the following chapters, so let</a:t>
            </a:r>
            <a:r>
              <a:rPr lang="fr-FR" baseline="0" dirty="0" smtClean="0"/>
              <a:t>’</a:t>
            </a:r>
            <a:r>
              <a:rPr lang="en-US" baseline="0" dirty="0" smtClean="0"/>
              <a:t>s jut let this sink in for a minute. AppDynamics agent are intelligent, pro-active and learn an application's performance profile. With that understanding we are a better performance management solution than any other approach that simply collects data and defers that understanding to people and to later point in time.</a:t>
            </a:r>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8</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800" dirty="0" smtClean="0">
                <a:latin typeface="Calibri" charset="0"/>
              </a:rPr>
              <a:t>To</a:t>
            </a:r>
            <a:r>
              <a:rPr lang="en-US" sz="1800" baseline="0" dirty="0" smtClean="0">
                <a:latin typeface="Calibri" charset="0"/>
              </a:rPr>
              <a:t> conclude this chapter let’s now go thru a demo of the product.</a:t>
            </a:r>
          </a:p>
          <a:p>
            <a:pPr eaLnBrk="1" hangingPunct="1">
              <a:spcBef>
                <a:spcPct val="0"/>
              </a:spcBef>
            </a:pPr>
            <a:endParaRPr lang="en-US" sz="1800" baseline="0" dirty="0" smtClean="0">
              <a:latin typeface="Calibri" charset="0"/>
            </a:endParaRPr>
          </a:p>
          <a:p>
            <a:pPr eaLnBrk="1" hangingPunct="1">
              <a:spcBef>
                <a:spcPct val="0"/>
              </a:spcBef>
            </a:pPr>
            <a:r>
              <a:rPr lang="en-US" sz="1800" baseline="0" dirty="0" smtClean="0">
                <a:latin typeface="Calibri" charset="0"/>
              </a:rPr>
              <a:t>This demo is both a first look of the User Interface for you as well as seeing the things we just talked about in action. With the next chapters you will gather gradually gather a deeper understanding. Do not forget however that your customers will not have your inside knowledge, so this demo is the first thing they will see as well and it is going to be yourself delivering this demo. Come back to this chapter and replay the demo as many times as you need to get a feel for the key points to make in a first meeting. </a:t>
            </a:r>
          </a:p>
          <a:p>
            <a:pPr eaLnBrk="1" hangingPunct="1">
              <a:spcBef>
                <a:spcPct val="0"/>
              </a:spcBef>
            </a:pPr>
            <a:endParaRPr lang="en-US" sz="1800" baseline="0" dirty="0" smtClean="0">
              <a:latin typeface="Calibri" charset="0"/>
            </a:endParaRPr>
          </a:p>
          <a:p>
            <a:pPr eaLnBrk="1" hangingPunct="1">
              <a:spcBef>
                <a:spcPct val="0"/>
              </a:spcBef>
            </a:pPr>
            <a:r>
              <a:rPr lang="en-US" sz="1800" baseline="0" dirty="0" smtClean="0">
                <a:latin typeface="Calibri" charset="0"/>
              </a:rPr>
              <a:t>Thank you for your time attending this chapter.</a:t>
            </a:r>
            <a:endParaRPr lang="en-US" sz="1800" dirty="0">
              <a:latin typeface="Calibri" charset="0"/>
            </a:endParaRPr>
          </a:p>
        </p:txBody>
      </p:sp>
      <p:sp>
        <p:nvSpPr>
          <p:cNvPr id="31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fld id="{DB46473F-005E-1F41-830C-945C57913CB2}" type="slidenum">
              <a:rPr lang="en-US" sz="1200">
                <a:latin typeface="Calibri" charset="0"/>
              </a:rPr>
              <a:pPr eaLnBrk="1" hangingPunct="1"/>
              <a:t>9</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50875" y="4061619"/>
            <a:ext cx="11701463" cy="1624013"/>
          </a:xfrm>
        </p:spPr>
        <p:txBody>
          <a:bodyPr lIns="91440" tIns="0" bIns="0">
            <a:noAutofit/>
          </a:bodyPr>
          <a:lstStyle>
            <a:lvl1pPr>
              <a:defRPr sz="6300" baseline="0">
                <a:solidFill>
                  <a:srgbClr val="38A6DF"/>
                </a:solidFill>
                <a:latin typeface="Arial"/>
              </a:defRPr>
            </a:lvl1pPr>
          </a:lstStyle>
          <a:p>
            <a:endParaRPr lang="en-US" dirty="0"/>
          </a:p>
        </p:txBody>
      </p:sp>
    </p:spTree>
    <p:extLst>
      <p:ext uri="{BB962C8B-B14F-4D97-AF65-F5344CB8AC3E}">
        <p14:creationId xmlns:p14="http://schemas.microsoft.com/office/powerpoint/2010/main" val="14468889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229490"/>
            <a:ext cx="5847871" cy="6737054"/>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9916200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2350" y="1430051"/>
            <a:ext cx="10968038" cy="795337"/>
          </a:xfrm>
        </p:spPr>
        <p:txBody>
          <a:bodyPr lIns="0" tIns="0" rIns="0" bIns="0" anchor="ctr" anchorCtr="0"/>
          <a:lstStyle>
            <a:lvl1pPr marL="0" indent="0">
              <a:spcBef>
                <a:spcPts val="0"/>
              </a:spcBef>
              <a:buNone/>
              <a:defRPr sz="4000">
                <a:solidFill>
                  <a:srgbClr val="6F7173"/>
                </a:solidFill>
              </a:defRPr>
            </a:lvl1pPr>
          </a:lstStyle>
          <a:p>
            <a:pPr lvl="0"/>
            <a:endParaRPr lang="en-US" dirty="0"/>
          </a:p>
        </p:txBody>
      </p:sp>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601848"/>
            <a:ext cx="10975975" cy="6364696"/>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spcAft>
                <a:spcPts val="600"/>
              </a:spcAft>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0486484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2350" y="1430051"/>
            <a:ext cx="10968038" cy="795337"/>
          </a:xfrm>
        </p:spPr>
        <p:txBody>
          <a:bodyPr lIns="0" tIns="0" rIns="0" bIns="0" anchor="ctr" anchorCtr="0"/>
          <a:lstStyle>
            <a:lvl1pPr marL="0" indent="0">
              <a:spcBef>
                <a:spcPts val="0"/>
              </a:spcBef>
              <a:buNone/>
              <a:defRPr sz="4000">
                <a:solidFill>
                  <a:srgbClr val="6F7173"/>
                </a:solidFill>
              </a:defRPr>
            </a:lvl1pPr>
          </a:lstStyle>
          <a:p>
            <a:pPr lvl="0"/>
            <a:endParaRPr lang="en-US" dirty="0"/>
          </a:p>
        </p:txBody>
      </p:sp>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601848"/>
            <a:ext cx="5487987" cy="6364696"/>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spcAft>
                <a:spcPts val="600"/>
              </a:spcAft>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61358257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4" name="Picture 3" descr="AD_wt_V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80693" y="3959225"/>
            <a:ext cx="2241826" cy="1828800"/>
          </a:xfrm>
          <a:prstGeom prst="rect">
            <a:avLst/>
          </a:prstGeom>
        </p:spPr>
      </p:pic>
    </p:spTree>
    <p:extLst>
      <p:ext uri="{BB962C8B-B14F-4D97-AF65-F5344CB8AC3E}">
        <p14:creationId xmlns:p14="http://schemas.microsoft.com/office/powerpoint/2010/main" val="398043007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3600" dirty="0">
                <a:solidFill>
                  <a:srgbClr val="97C0D6"/>
                </a:solidFill>
              </a:rPr>
              <a:t>Please stand by</a:t>
            </a:r>
          </a:p>
          <a:p>
            <a:pPr algn="ctr" eaLnBrk="1" hangingPunct="1"/>
            <a:r>
              <a:rPr lang="en-US" sz="6300" dirty="0" smtClean="0">
                <a:solidFill>
                  <a:srgbClr val="38A6DF"/>
                </a:solidFill>
              </a:rPr>
              <a:t>Live Demo</a:t>
            </a:r>
            <a:endParaRPr lang="en-US" sz="6300" dirty="0">
              <a:solidFill>
                <a:srgbClr val="38A6DF"/>
              </a:solidFill>
            </a:endParaRPr>
          </a:p>
          <a:p>
            <a:pPr algn="ctr" eaLnBrk="1" hangingPunct="1"/>
            <a:r>
              <a:rPr lang="en-US" sz="3600" dirty="0">
                <a:solidFill>
                  <a:srgbClr val="97C0D6"/>
                </a:solidFill>
              </a:rPr>
              <a:t>in progress</a:t>
            </a:r>
          </a:p>
        </p:txBody>
      </p:sp>
    </p:spTree>
    <p:extLst>
      <p:ext uri="{BB962C8B-B14F-4D97-AF65-F5344CB8AC3E}">
        <p14:creationId xmlns:p14="http://schemas.microsoft.com/office/powerpoint/2010/main" val="11813349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6300" dirty="0" smtClean="0">
                <a:solidFill>
                  <a:srgbClr val="38A6DF"/>
                </a:solidFill>
              </a:rPr>
              <a:t>Next Steps</a:t>
            </a:r>
            <a:endParaRPr lang="en-US" sz="3600" dirty="0">
              <a:solidFill>
                <a:srgbClr val="97C0D6"/>
              </a:solidFill>
            </a:endParaRPr>
          </a:p>
        </p:txBody>
      </p:sp>
    </p:spTree>
    <p:extLst>
      <p:ext uri="{BB962C8B-B14F-4D97-AF65-F5344CB8AC3E}">
        <p14:creationId xmlns:p14="http://schemas.microsoft.com/office/powerpoint/2010/main" val="301645477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12800" dirty="0">
                <a:solidFill>
                  <a:srgbClr val="38A6DF"/>
                </a:solidFill>
              </a:rPr>
              <a:t>Q</a:t>
            </a:r>
            <a:r>
              <a:rPr lang="en-US" sz="9600" baseline="30000" dirty="0">
                <a:solidFill>
                  <a:srgbClr val="97C0D6"/>
                </a:solidFill>
              </a:rPr>
              <a:t>&amp;</a:t>
            </a:r>
            <a:r>
              <a:rPr lang="en-US" sz="12800" dirty="0">
                <a:solidFill>
                  <a:srgbClr val="38A6DF"/>
                </a:solidFill>
              </a:rPr>
              <a:t>A</a:t>
            </a:r>
            <a:endParaRPr lang="en-US" sz="12800" dirty="0">
              <a:solidFill>
                <a:srgbClr val="97C0D6"/>
              </a:solidFill>
            </a:endParaRPr>
          </a:p>
        </p:txBody>
      </p:sp>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98218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1" name="Title 19"/>
          <p:cNvSpPr>
            <a:spLocks noGrp="1"/>
          </p:cNvSpPr>
          <p:nvPr>
            <p:ph type="title"/>
          </p:nvPr>
        </p:nvSpPr>
        <p:spPr>
          <a:xfrm>
            <a:off x="6009897" y="3474719"/>
            <a:ext cx="5214732" cy="2783841"/>
          </a:xfrm>
        </p:spPr>
        <p:txBody>
          <a:bodyPr bIns="0">
            <a:noAutofit/>
          </a:bodyPr>
          <a:lstStyle>
            <a:lvl1pPr>
              <a:defRPr>
                <a:solidFill>
                  <a:srgbClr val="38A6D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075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lIns="91440" tIns="0" rIns="91440" bIns="0">
            <a:normAutofit/>
          </a:bodyPr>
          <a:lstStyle>
            <a:lvl1pPr algn="l">
              <a:defRPr sz="6000">
                <a:solidFill>
                  <a:srgbClr val="38A6DF"/>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650875" y="2611136"/>
            <a:ext cx="5847871" cy="6737054"/>
          </a:xfrm>
        </p:spPr>
        <p:txBody>
          <a:bodyPr>
            <a:noAutofit/>
          </a:bodyPr>
          <a:lstStyle>
            <a:lvl1pPr marL="301752" indent="-301752">
              <a:lnSpc>
                <a:spcPct val="130000"/>
              </a:lnSpc>
              <a:spcBef>
                <a:spcPts val="0"/>
              </a:spcBef>
              <a:buSzPct val="90000"/>
              <a:buFont typeface="Arial"/>
              <a:buChar char="•"/>
              <a:defRPr sz="3200"/>
            </a:lvl1pPr>
            <a:lvl2pPr marL="301752" indent="-301752">
              <a:lnSpc>
                <a:spcPct val="130000"/>
              </a:lnSpc>
              <a:spcBef>
                <a:spcPts val="0"/>
              </a:spcBef>
              <a:buSzPct val="90000"/>
              <a:buFont typeface="Arial"/>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40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1014413" y="2229490"/>
            <a:ext cx="5847871" cy="6737054"/>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pic>
        <p:nvPicPr>
          <p:cNvPr id="20"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22854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11" name="Title 5"/>
          <p:cNvSpPr>
            <a:spLocks noGrp="1"/>
          </p:cNvSpPr>
          <p:nvPr>
            <p:ph type="title"/>
          </p:nvPr>
        </p:nvSpPr>
        <p:spPr>
          <a:xfrm>
            <a:off x="1014413" y="7653791"/>
            <a:ext cx="10975975" cy="1098464"/>
          </a:xfrm>
        </p:spPr>
        <p:txBody>
          <a:bodyPr lIns="0" tIns="0" rIns="0" bIns="0" anchor="t" anchorCtr="0">
            <a:noAutofit/>
          </a:bodyPr>
          <a:lstStyle>
            <a:lvl1pPr marL="0" algn="ctr">
              <a:defRPr sz="4800">
                <a:solidFill>
                  <a:srgbClr val="38A6D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66044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50875" y="390525"/>
            <a:ext cx="11701463"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0000" tIns="65000" rIns="130000" bIns="6500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50875" y="2274888"/>
            <a:ext cx="11701463"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0000" tIns="65000" rIns="130000" bIns="650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875" y="9034463"/>
            <a:ext cx="3033713" cy="519112"/>
          </a:xfrm>
          <a:prstGeom prst="rect">
            <a:avLst/>
          </a:prstGeom>
        </p:spPr>
        <p:txBody>
          <a:bodyPr vert="horz" wrap="square" lIns="130000" tIns="65000" rIns="130000" bIns="65000" numCol="1" anchor="ctr" anchorCtr="0" compatLnSpc="1">
            <a:prstTxWarp prst="textNoShape">
              <a:avLst/>
            </a:prstTxWarp>
          </a:bodyPr>
          <a:lstStyle>
            <a:lvl1pPr>
              <a:defRPr sz="1700">
                <a:solidFill>
                  <a:srgbClr val="898989"/>
                </a:solidFill>
              </a:defRPr>
            </a:lvl1pPr>
          </a:lstStyle>
          <a:p>
            <a:fld id="{438A7073-01C0-AD4E-8459-398482BA9A22}" type="datetime1">
              <a:rPr lang="en-US" smtClean="0"/>
              <a:t>4/1/13</a:t>
            </a:fld>
            <a:endParaRPr lang="en-US"/>
          </a:p>
        </p:txBody>
      </p:sp>
      <p:sp>
        <p:nvSpPr>
          <p:cNvPr id="5" name="Footer Placeholder 4"/>
          <p:cNvSpPr>
            <a:spLocks noGrp="1"/>
          </p:cNvSpPr>
          <p:nvPr>
            <p:ph type="ftr" sz="quarter" idx="3"/>
          </p:nvPr>
        </p:nvSpPr>
        <p:spPr>
          <a:xfrm>
            <a:off x="4443413" y="9034463"/>
            <a:ext cx="4116387" cy="519112"/>
          </a:xfrm>
          <a:prstGeom prst="rect">
            <a:avLst/>
          </a:prstGeom>
        </p:spPr>
        <p:txBody>
          <a:bodyPr vert="horz" lIns="130000" tIns="65000" rIns="130000" bIns="65000" rtlCol="0" anchor="ctr"/>
          <a:lstStyle>
            <a:lvl1pPr algn="ctr" defTabSz="650001" fontAlgn="auto">
              <a:spcBef>
                <a:spcPts val="0"/>
              </a:spcBef>
              <a:spcAft>
                <a:spcPts val="0"/>
              </a:spcAft>
              <a:defRPr sz="17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9318625" y="9034463"/>
            <a:ext cx="3033713" cy="519112"/>
          </a:xfrm>
          <a:prstGeom prst="rect">
            <a:avLst/>
          </a:prstGeom>
        </p:spPr>
        <p:txBody>
          <a:bodyPr vert="horz" wrap="square" lIns="130000" tIns="65000" rIns="130000" bIns="65000" numCol="1" anchor="ctr" anchorCtr="0" compatLnSpc="1">
            <a:prstTxWarp prst="textNoShape">
              <a:avLst/>
            </a:prstTxWarp>
          </a:bodyPr>
          <a:lstStyle>
            <a:lvl1pPr algn="r">
              <a:defRPr sz="1700">
                <a:solidFill>
                  <a:srgbClr val="898989"/>
                </a:solidFill>
              </a:defRPr>
            </a:lvl1pPr>
          </a:lstStyle>
          <a:p>
            <a:fld id="{0DA2B192-7DB9-9D44-A1A6-8B23DB66E9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78" r:id="rId2"/>
    <p:sldLayoutId id="2147483775" r:id="rId3"/>
    <p:sldLayoutId id="2147483777" r:id="rId4"/>
    <p:sldLayoutId id="2147483776" r:id="rId5"/>
    <p:sldLayoutId id="2147483768" r:id="rId6"/>
    <p:sldLayoutId id="2147483769" r:id="rId7"/>
    <p:sldLayoutId id="2147483770" r:id="rId8"/>
    <p:sldLayoutId id="2147483771" r:id="rId9"/>
    <p:sldLayoutId id="2147483772" r:id="rId10"/>
    <p:sldLayoutId id="2147483773" r:id="rId11"/>
    <p:sldLayoutId id="2147483774" r:id="rId12"/>
  </p:sldLayoutIdLst>
  <p:hf hdr="0" ftr="0" dt="0"/>
  <p:txStyles>
    <p:titleStyle>
      <a:lvl1pPr algn="ctr" defTabSz="649288" rtl="0" eaLnBrk="0" fontAlgn="base" hangingPunct="0">
        <a:spcBef>
          <a:spcPct val="0"/>
        </a:spcBef>
        <a:spcAft>
          <a:spcPct val="0"/>
        </a:spcAft>
        <a:defRPr sz="6300" kern="1200">
          <a:solidFill>
            <a:schemeClr val="tx1"/>
          </a:solidFill>
          <a:latin typeface="+mj-lt"/>
          <a:ea typeface="ＭＳ Ｐゴシック" charset="0"/>
          <a:cs typeface="ＭＳ Ｐゴシック" charset="0"/>
        </a:defRPr>
      </a:lvl1pPr>
      <a:lvl2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2pPr>
      <a:lvl3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3pPr>
      <a:lvl4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4pPr>
      <a:lvl5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5pPr>
      <a:lvl6pPr marL="4572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6pPr>
      <a:lvl7pPr marL="9144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7pPr>
      <a:lvl8pPr marL="13716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8pPr>
      <a:lvl9pPr marL="18288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9pPr>
    </p:titleStyle>
    <p:bodyStyle>
      <a:lvl1pPr marL="487363" indent="-487363" algn="l" defTabSz="649288" rtl="0" eaLnBrk="0" fontAlgn="base" hangingPunct="0">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eaLnBrk="0" fontAlgn="base" hangingPunct="0">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eaLnBrk="0" fontAlgn="base" hangingPunct="0">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p:bodyStyle>
    <p:otherStyle>
      <a:defPPr>
        <a:defRPr lang="en-US"/>
      </a:defPPr>
      <a:lvl1pPr marL="0" algn="l" defTabSz="650001" rtl="0" eaLnBrk="1" latinLnBrk="0" hangingPunct="1">
        <a:defRPr sz="2600" kern="1200">
          <a:solidFill>
            <a:schemeClr val="tx1"/>
          </a:solidFill>
          <a:latin typeface="+mn-lt"/>
          <a:ea typeface="+mn-ea"/>
          <a:cs typeface="+mn-cs"/>
        </a:defRPr>
      </a:lvl1pPr>
      <a:lvl2pPr marL="650001" algn="l" defTabSz="650001" rtl="0" eaLnBrk="1" latinLnBrk="0" hangingPunct="1">
        <a:defRPr sz="2600" kern="1200">
          <a:solidFill>
            <a:schemeClr val="tx1"/>
          </a:solidFill>
          <a:latin typeface="+mn-lt"/>
          <a:ea typeface="+mn-ea"/>
          <a:cs typeface="+mn-cs"/>
        </a:defRPr>
      </a:lvl2pPr>
      <a:lvl3pPr marL="1300002" algn="l" defTabSz="650001" rtl="0" eaLnBrk="1" latinLnBrk="0" hangingPunct="1">
        <a:defRPr sz="2600" kern="1200">
          <a:solidFill>
            <a:schemeClr val="tx1"/>
          </a:solidFill>
          <a:latin typeface="+mn-lt"/>
          <a:ea typeface="+mn-ea"/>
          <a:cs typeface="+mn-cs"/>
        </a:defRPr>
      </a:lvl3pPr>
      <a:lvl4pPr marL="1950004" algn="l" defTabSz="650001" rtl="0" eaLnBrk="1" latinLnBrk="0" hangingPunct="1">
        <a:defRPr sz="2600" kern="1200">
          <a:solidFill>
            <a:schemeClr val="tx1"/>
          </a:solidFill>
          <a:latin typeface="+mn-lt"/>
          <a:ea typeface="+mn-ea"/>
          <a:cs typeface="+mn-cs"/>
        </a:defRPr>
      </a:lvl4pPr>
      <a:lvl5pPr marL="2600005" algn="l" defTabSz="650001" rtl="0" eaLnBrk="1" latinLnBrk="0" hangingPunct="1">
        <a:defRPr sz="2600" kern="1200">
          <a:solidFill>
            <a:schemeClr val="tx1"/>
          </a:solidFill>
          <a:latin typeface="+mn-lt"/>
          <a:ea typeface="+mn-ea"/>
          <a:cs typeface="+mn-cs"/>
        </a:defRPr>
      </a:lvl5pPr>
      <a:lvl6pPr marL="3250006" algn="l" defTabSz="650001" rtl="0" eaLnBrk="1" latinLnBrk="0" hangingPunct="1">
        <a:defRPr sz="2600" kern="1200">
          <a:solidFill>
            <a:schemeClr val="tx1"/>
          </a:solidFill>
          <a:latin typeface="+mn-lt"/>
          <a:ea typeface="+mn-ea"/>
          <a:cs typeface="+mn-cs"/>
        </a:defRPr>
      </a:lvl6pPr>
      <a:lvl7pPr marL="3900007" algn="l" defTabSz="650001" rtl="0" eaLnBrk="1" latinLnBrk="0" hangingPunct="1">
        <a:defRPr sz="2600" kern="1200">
          <a:solidFill>
            <a:schemeClr val="tx1"/>
          </a:solidFill>
          <a:latin typeface="+mn-lt"/>
          <a:ea typeface="+mn-ea"/>
          <a:cs typeface="+mn-cs"/>
        </a:defRPr>
      </a:lvl7pPr>
      <a:lvl8pPr marL="4550009" algn="l" defTabSz="650001" rtl="0" eaLnBrk="1" latinLnBrk="0" hangingPunct="1">
        <a:defRPr sz="2600" kern="1200">
          <a:solidFill>
            <a:schemeClr val="tx1"/>
          </a:solidFill>
          <a:latin typeface="+mn-lt"/>
          <a:ea typeface="+mn-ea"/>
          <a:cs typeface="+mn-cs"/>
        </a:defRPr>
      </a:lvl8pPr>
      <a:lvl9pPr marL="5200010" algn="l" defTabSz="65000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png"/><Relationship Id="rId5" Type="http://schemas.openxmlformats.org/officeDocument/2006/relationships/image" Target="../media/image18.emf"/><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emf"/><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en.wikipedia.org/wiki/Application_performance_management" TargetMode="External"/><Relationship Id="rId4" Type="http://schemas.openxmlformats.org/officeDocument/2006/relationships/hyperlink" Target="http://online.wsj.com/article/SB10001424053111903480904576512250915629460.html" TargetMode="Externa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emf"/><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emf"/><Relationship Id="rId7" Type="http://schemas.openxmlformats.org/officeDocument/2006/relationships/image" Target="../media/image17.png"/><Relationship Id="rId8" Type="http://schemas.openxmlformats.org/officeDocument/2006/relationships/image" Target="../media/image18.emf"/><Relationship Id="rId9" Type="http://schemas.openxmlformats.org/officeDocument/2006/relationships/image" Target="../media/image19.png"/><Relationship Id="rId10"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09896" y="3474719"/>
            <a:ext cx="5980491" cy="2783841"/>
          </a:xfrm>
        </p:spPr>
        <p:txBody>
          <a:bodyPr/>
          <a:lstStyle/>
          <a:p>
            <a:pPr algn="l" eaLnBrk="1" hangingPunct="1"/>
            <a:r>
              <a:rPr lang="en-US" sz="4000" dirty="0" err="1" smtClean="0">
                <a:latin typeface="Arial" charset="0"/>
              </a:rPr>
              <a:t>Appdynamics</a:t>
            </a:r>
            <a:r>
              <a:rPr lang="en-US" sz="4000" dirty="0" smtClean="0">
                <a:latin typeface="Arial" charset="0"/>
              </a:rPr>
              <a:t> Engineer </a:t>
            </a:r>
            <a:br>
              <a:rPr lang="en-US" sz="4000" dirty="0" smtClean="0">
                <a:latin typeface="Arial" charset="0"/>
              </a:rPr>
            </a:br>
            <a:r>
              <a:rPr lang="en-US" sz="4000" dirty="0" smtClean="0">
                <a:latin typeface="Arial" charset="0"/>
              </a:rPr>
              <a:t>Training: </a:t>
            </a:r>
            <a:br>
              <a:rPr lang="en-US" sz="4000" dirty="0" smtClean="0">
                <a:latin typeface="Arial" charset="0"/>
              </a:rPr>
            </a:br>
            <a:r>
              <a:rPr lang="en-US" sz="4000" dirty="0" smtClean="0">
                <a:latin typeface="Arial" charset="0"/>
              </a:rPr>
              <a:t>Chapter 1</a:t>
            </a:r>
            <a:br>
              <a:rPr lang="en-US" sz="4000" dirty="0" smtClean="0">
                <a:latin typeface="Arial" charset="0"/>
              </a:rPr>
            </a:br>
            <a:r>
              <a:rPr lang="en-US" sz="4000" dirty="0" smtClean="0">
                <a:latin typeface="Arial" charset="0"/>
              </a:rPr>
              <a:t>Selling </a:t>
            </a:r>
            <a:r>
              <a:rPr lang="en-US" sz="4000" dirty="0" smtClean="0">
                <a:latin typeface="Arial" charset="0"/>
              </a:rPr>
              <a:t>AppDynamics</a:t>
            </a:r>
            <a:endParaRPr lang="en-US" sz="4000"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09896" y="3474719"/>
            <a:ext cx="5980491" cy="2783841"/>
          </a:xfrm>
        </p:spPr>
        <p:txBody>
          <a:bodyPr/>
          <a:lstStyle/>
          <a:p>
            <a:pPr algn="l" eaLnBrk="1" hangingPunct="1"/>
            <a:r>
              <a:rPr lang="en-US" sz="4000" dirty="0" smtClean="0">
                <a:latin typeface="Arial" charset="0"/>
              </a:rPr>
              <a:t>End of Chapter </a:t>
            </a:r>
            <a:r>
              <a:rPr lang="en-US" sz="4000" dirty="0" smtClean="0">
                <a:latin typeface="Arial" charset="0"/>
              </a:rPr>
              <a:t>1</a:t>
            </a:r>
            <a:br>
              <a:rPr lang="en-US" sz="4000" dirty="0" smtClean="0">
                <a:latin typeface="Arial" charset="0"/>
              </a:rPr>
            </a:br>
            <a:r>
              <a:rPr lang="en-US" sz="4000" dirty="0" smtClean="0">
                <a:latin typeface="Arial" charset="0"/>
              </a:rPr>
              <a:t>Selling AppDynamics</a:t>
            </a:r>
            <a:br>
              <a:rPr lang="en-US" sz="4000" dirty="0" smtClean="0">
                <a:latin typeface="Arial" charset="0"/>
              </a:rPr>
            </a:br>
            <a:endParaRPr lang="en-US" sz="4000" dirty="0">
              <a:latin typeface="Arial" charset="0"/>
            </a:endParaRPr>
          </a:p>
        </p:txBody>
      </p:sp>
    </p:spTree>
    <p:extLst>
      <p:ext uri="{BB962C8B-B14F-4D97-AF65-F5344CB8AC3E}">
        <p14:creationId xmlns:p14="http://schemas.microsoft.com/office/powerpoint/2010/main" val="317366268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14413" y="764521"/>
            <a:ext cx="10975975" cy="1098464"/>
          </a:xfrm>
        </p:spPr>
        <p:txBody>
          <a:bodyPr/>
          <a:lstStyle/>
          <a:p>
            <a:pPr eaLnBrk="1" hangingPunct="1"/>
            <a:r>
              <a:rPr lang="en-US" dirty="0">
                <a:latin typeface="Arial" charset="0"/>
              </a:rPr>
              <a:t>Distributed Applications</a:t>
            </a:r>
          </a:p>
        </p:txBody>
      </p:sp>
      <p:grpSp>
        <p:nvGrpSpPr>
          <p:cNvPr id="4" name="Group 3"/>
          <p:cNvGrpSpPr>
            <a:grpSpLocks/>
          </p:cNvGrpSpPr>
          <p:nvPr/>
        </p:nvGrpSpPr>
        <p:grpSpPr bwMode="auto">
          <a:xfrm>
            <a:off x="5561013" y="4311650"/>
            <a:ext cx="6167437" cy="2646363"/>
            <a:chOff x="4801702" y="3123481"/>
            <a:chExt cx="6166546" cy="2647502"/>
          </a:xfrm>
        </p:grpSpPr>
        <p:grpSp>
          <p:nvGrpSpPr>
            <p:cNvPr id="9386" name="Group 4"/>
            <p:cNvGrpSpPr>
              <a:grpSpLocks/>
            </p:cNvGrpSpPr>
            <p:nvPr/>
          </p:nvGrpSpPr>
          <p:grpSpPr bwMode="auto">
            <a:xfrm>
              <a:off x="4801702" y="3123481"/>
              <a:ext cx="6166546" cy="2647502"/>
              <a:chOff x="4800600" y="2920603"/>
              <a:chExt cx="6166546" cy="2647502"/>
            </a:xfrm>
          </p:grpSpPr>
          <p:sp>
            <p:nvSpPr>
              <p:cNvPr id="12" name="Rectangle 11"/>
              <p:cNvSpPr/>
              <p:nvPr/>
            </p:nvSpPr>
            <p:spPr>
              <a:xfrm>
                <a:off x="9519555" y="5229821"/>
                <a:ext cx="1447591" cy="338284"/>
              </a:xfrm>
              <a:prstGeom prst="rect">
                <a:avLst/>
              </a:prstGeom>
              <a:noFill/>
            </p:spPr>
            <p:txBody>
              <a:bodyPr>
                <a:spAutoFit/>
              </a:bodyPr>
              <a:lstStyle/>
              <a:p>
                <a:pPr defTabSz="914400" fontAlgn="auto">
                  <a:spcBef>
                    <a:spcPts val="0"/>
                  </a:spcBef>
                  <a:spcAft>
                    <a:spcPts val="0"/>
                  </a:spcAft>
                  <a:defRPr/>
                </a:pPr>
                <a:r>
                  <a:rPr lang="en-US" sz="1600" b="1" kern="0" dirty="0">
                    <a:ln w="9000" cmpd="sng">
                      <a:noFill/>
                      <a:prstDash val="solid"/>
                    </a:ln>
                    <a:solidFill>
                      <a:srgbClr val="FC7700"/>
                    </a:solidFill>
                    <a:latin typeface="+mn-lt"/>
                    <a:ea typeface="+mn-ea"/>
                    <a:cs typeface="+mn-cs"/>
                  </a:rPr>
                  <a:t>BIG DATA</a:t>
                </a:r>
              </a:p>
            </p:txBody>
          </p:sp>
          <p:sp>
            <p:nvSpPr>
              <p:cNvPr id="13" name="TextBox 370"/>
              <p:cNvSpPr txBox="1">
                <a:spLocks noChangeArrowheads="1"/>
              </p:cNvSpPr>
              <p:nvPr/>
            </p:nvSpPr>
            <p:spPr bwMode="auto">
              <a:xfrm>
                <a:off x="9270354" y="4014862"/>
                <a:ext cx="761890" cy="508219"/>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Hadoop</a:t>
                </a:r>
                <a:endParaRPr lang="en-US" sz="900" kern="0" dirty="0">
                  <a:solidFill>
                    <a:srgbClr val="000000"/>
                  </a:solidFill>
                  <a:latin typeface="+mn-lt"/>
                  <a:ea typeface="ＭＳ Ｐゴシック"/>
                  <a:cs typeface="ＭＳ Ｐゴシック"/>
                </a:endParaRPr>
              </a:p>
              <a:p>
                <a:pPr algn="ctr" defTabSz="914400" fontAlgn="auto">
                  <a:spcBef>
                    <a:spcPts val="0"/>
                  </a:spcBef>
                  <a:spcAft>
                    <a:spcPts val="0"/>
                  </a:spcAft>
                  <a:defRPr/>
                </a:pPr>
                <a:r>
                  <a:rPr lang="en-US" sz="900" kern="0" dirty="0">
                    <a:solidFill>
                      <a:srgbClr val="000000"/>
                    </a:solidFill>
                    <a:latin typeface="+mn-lt"/>
                    <a:ea typeface="ＭＳ Ｐゴシック"/>
                    <a:cs typeface="ＭＳ Ｐゴシック"/>
                  </a:rPr>
                  <a:t>Cassandra</a:t>
                </a:r>
              </a:p>
              <a:p>
                <a:pPr algn="ct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MongoDB</a:t>
                </a:r>
                <a:endParaRPr lang="en-US" sz="900" kern="0" dirty="0">
                  <a:solidFill>
                    <a:srgbClr val="000000"/>
                  </a:solidFill>
                  <a:latin typeface="+mn-lt"/>
                  <a:ea typeface="ＭＳ Ｐゴシック"/>
                  <a:cs typeface="ＭＳ Ｐゴシック"/>
                </a:endParaRPr>
              </a:p>
            </p:txBody>
          </p:sp>
          <p:sp>
            <p:nvSpPr>
              <p:cNvPr id="14" name="TextBox 370"/>
              <p:cNvSpPr txBox="1">
                <a:spLocks noChangeArrowheads="1"/>
              </p:cNvSpPr>
              <p:nvPr/>
            </p:nvSpPr>
            <p:spPr bwMode="auto">
              <a:xfrm>
                <a:off x="5562490" y="3748047"/>
                <a:ext cx="761890" cy="230286"/>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900" kern="0" dirty="0">
                    <a:solidFill>
                      <a:srgbClr val="000000"/>
                    </a:solidFill>
                    <a:latin typeface="+mn-lt"/>
                    <a:ea typeface="ＭＳ Ｐゴシック"/>
                    <a:cs typeface="ＭＳ Ｐゴシック"/>
                  </a:rPr>
                  <a:t>Coherence</a:t>
                </a:r>
              </a:p>
            </p:txBody>
          </p:sp>
          <p:sp>
            <p:nvSpPr>
              <p:cNvPr id="15" name="TextBox 370"/>
              <p:cNvSpPr txBox="1">
                <a:spLocks noChangeArrowheads="1"/>
              </p:cNvSpPr>
              <p:nvPr/>
            </p:nvSpPr>
            <p:spPr bwMode="auto">
              <a:xfrm>
                <a:off x="5605346" y="2920603"/>
                <a:ext cx="825381" cy="230287"/>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Memcached</a:t>
                </a:r>
                <a:endParaRPr lang="en-US" sz="900" kern="0" dirty="0">
                  <a:solidFill>
                    <a:srgbClr val="000000"/>
                  </a:solidFill>
                  <a:latin typeface="+mn-lt"/>
                  <a:ea typeface="ＭＳ Ｐゴシック"/>
                  <a:cs typeface="ＭＳ Ｐゴシック"/>
                </a:endParaRPr>
              </a:p>
            </p:txBody>
          </p:sp>
          <p:cxnSp>
            <p:nvCxnSpPr>
              <p:cNvPr id="9397" name="Straight Connector 309"/>
              <p:cNvCxnSpPr>
                <a:cxnSpLocks noChangeShapeType="1"/>
                <a:stCxn id="9331" idx="3"/>
              </p:cNvCxnSpPr>
              <p:nvPr/>
            </p:nvCxnSpPr>
            <p:spPr bwMode="auto">
              <a:xfrm flipV="1">
                <a:off x="8264515" y="4760684"/>
                <a:ext cx="1254831" cy="211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cxnSp>
            <p:nvCxnSpPr>
              <p:cNvPr id="9398" name="Straight Connector 309"/>
              <p:cNvCxnSpPr>
                <a:cxnSpLocks noChangeShapeType="1"/>
              </p:cNvCxnSpPr>
              <p:nvPr/>
            </p:nvCxnSpPr>
            <p:spPr bwMode="auto">
              <a:xfrm>
                <a:off x="4800600" y="3581400"/>
                <a:ext cx="970280" cy="495300"/>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cxnSp>
            <p:nvCxnSpPr>
              <p:cNvPr id="9399" name="Straight Connector 309"/>
              <p:cNvCxnSpPr>
                <a:cxnSpLocks noChangeShapeType="1"/>
                <a:endCxn id="9388" idx="1"/>
              </p:cNvCxnSpPr>
              <p:nvPr/>
            </p:nvCxnSpPr>
            <p:spPr bwMode="auto">
              <a:xfrm flipV="1">
                <a:off x="4800600" y="3286733"/>
                <a:ext cx="1010665" cy="29466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9" name="Isosceles Triangle 18"/>
              <p:cNvSpPr/>
              <p:nvPr/>
            </p:nvSpPr>
            <p:spPr bwMode="auto">
              <a:xfrm rot="15247668" flipV="1">
                <a:off x="5300546" y="3409776"/>
                <a:ext cx="152466" cy="4444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sp>
            <p:nvSpPr>
              <p:cNvPr id="20" name="Isosceles Triangle 19"/>
              <p:cNvSpPr/>
              <p:nvPr/>
            </p:nvSpPr>
            <p:spPr bwMode="auto">
              <a:xfrm rot="16200000" flipV="1">
                <a:off x="8725083" y="4741469"/>
                <a:ext cx="152466" cy="4603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sp>
            <p:nvSpPr>
              <p:cNvPr id="21" name="Isosceles Triangle 20"/>
              <p:cNvSpPr/>
              <p:nvPr/>
            </p:nvSpPr>
            <p:spPr bwMode="auto">
              <a:xfrm rot="18673410" flipV="1">
                <a:off x="5248960" y="3809205"/>
                <a:ext cx="152466" cy="4603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387" name="Group 5"/>
            <p:cNvGrpSpPr>
              <a:grpSpLocks/>
            </p:cNvGrpSpPr>
            <p:nvPr/>
          </p:nvGrpSpPr>
          <p:grpSpPr bwMode="auto">
            <a:xfrm>
              <a:off x="9325714" y="4711303"/>
              <a:ext cx="898140" cy="641727"/>
              <a:chOff x="9325714" y="4711303"/>
              <a:chExt cx="898140" cy="641727"/>
            </a:xfrm>
          </p:grpSpPr>
          <p:pic>
            <p:nvPicPr>
              <p:cNvPr id="939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25714" y="4711303"/>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91"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491064" y="4779268"/>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92"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52354" y="4870430"/>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88"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12367" y="3324003"/>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89"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5675" y="4150889"/>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 name="Group 21"/>
          <p:cNvGrpSpPr>
            <a:grpSpLocks/>
          </p:cNvGrpSpPr>
          <p:nvPr/>
        </p:nvGrpSpPr>
        <p:grpSpPr bwMode="auto">
          <a:xfrm>
            <a:off x="7466013" y="2433638"/>
            <a:ext cx="2346325" cy="2195512"/>
            <a:chOff x="6706702" y="1245495"/>
            <a:chExt cx="2346110" cy="2195883"/>
          </a:xfrm>
        </p:grpSpPr>
        <p:grpSp>
          <p:nvGrpSpPr>
            <p:cNvPr id="9369" name="Group 22"/>
            <p:cNvGrpSpPr>
              <a:grpSpLocks/>
            </p:cNvGrpSpPr>
            <p:nvPr/>
          </p:nvGrpSpPr>
          <p:grpSpPr bwMode="auto">
            <a:xfrm>
              <a:off x="6706702" y="1307778"/>
              <a:ext cx="2346110" cy="2133600"/>
              <a:chOff x="6705600" y="1104900"/>
              <a:chExt cx="2346110" cy="2133600"/>
            </a:xfrm>
          </p:grpSpPr>
          <p:pic>
            <p:nvPicPr>
              <p:cNvPr id="938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104900"/>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8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2286000"/>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a:xfrm>
                <a:off x="7750079" y="1876195"/>
                <a:ext cx="914316" cy="338195"/>
              </a:xfrm>
              <a:prstGeom prst="rect">
                <a:avLst/>
              </a:prstGeom>
              <a:noFill/>
            </p:spPr>
            <p:txBody>
              <a:bodyPr wrap="none">
                <a:spAutoFit/>
              </a:bodyPr>
              <a:lstStyle/>
              <a:p>
                <a:pPr defTabSz="914400" fontAlgn="auto">
                  <a:spcBef>
                    <a:spcPts val="0"/>
                  </a:spcBef>
                  <a:spcAft>
                    <a:spcPts val="0"/>
                  </a:spcAft>
                  <a:defRPr/>
                </a:pPr>
                <a:r>
                  <a:rPr lang="en-US" sz="1600" b="1" kern="0" dirty="0">
                    <a:ln w="9000" cmpd="sng">
                      <a:noFill/>
                      <a:prstDash val="solid"/>
                    </a:ln>
                    <a:solidFill>
                      <a:srgbClr val="FC7700"/>
                    </a:solidFill>
                    <a:latin typeface="+mn-lt"/>
                    <a:ea typeface="+mn-ea"/>
                    <a:cs typeface="+mn-cs"/>
                  </a:rPr>
                  <a:t>CLOUD</a:t>
                </a:r>
              </a:p>
            </p:txBody>
          </p:sp>
          <p:sp>
            <p:nvSpPr>
              <p:cNvPr id="38" name="TextBox 370"/>
              <p:cNvSpPr txBox="1">
                <a:spLocks noChangeArrowheads="1"/>
              </p:cNvSpPr>
              <p:nvPr/>
            </p:nvSpPr>
            <p:spPr bwMode="auto">
              <a:xfrm>
                <a:off x="7734206" y="1322065"/>
                <a:ext cx="1066702" cy="369949"/>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Amazon EC2</a:t>
                </a:r>
              </a:p>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Windows Azure</a:t>
                </a:r>
              </a:p>
            </p:txBody>
          </p:sp>
          <p:sp>
            <p:nvSpPr>
              <p:cNvPr id="39" name="TextBox 370"/>
              <p:cNvSpPr txBox="1">
                <a:spLocks noChangeArrowheads="1"/>
              </p:cNvSpPr>
              <p:nvPr/>
            </p:nvSpPr>
            <p:spPr bwMode="auto">
              <a:xfrm>
                <a:off x="8381846" y="2570050"/>
                <a:ext cx="669864" cy="230226"/>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VMWare</a:t>
                </a:r>
                <a:endParaRPr lang="en-US" sz="900" kern="0" dirty="0">
                  <a:solidFill>
                    <a:srgbClr val="000000"/>
                  </a:solidFill>
                  <a:latin typeface="+mn-lt"/>
                  <a:ea typeface="ＭＳ Ｐゴシック"/>
                  <a:cs typeface="ＭＳ Ｐゴシック"/>
                </a:endParaRPr>
              </a:p>
            </p:txBody>
          </p:sp>
        </p:grpSp>
        <p:grpSp>
          <p:nvGrpSpPr>
            <p:cNvPr id="9370" name="Group 23"/>
            <p:cNvGrpSpPr>
              <a:grpSpLocks/>
            </p:cNvGrpSpPr>
            <p:nvPr/>
          </p:nvGrpSpPr>
          <p:grpSpPr bwMode="auto">
            <a:xfrm>
              <a:off x="6914808" y="1245495"/>
              <a:ext cx="1806012" cy="1972283"/>
              <a:chOff x="6914808" y="1245495"/>
              <a:chExt cx="1806012" cy="1972283"/>
            </a:xfrm>
          </p:grpSpPr>
          <p:grpSp>
            <p:nvGrpSpPr>
              <p:cNvPr id="9371" name="Group 24"/>
              <p:cNvGrpSpPr>
                <a:grpSpLocks/>
              </p:cNvGrpSpPr>
              <p:nvPr/>
            </p:nvGrpSpPr>
            <p:grpSpPr bwMode="auto">
              <a:xfrm>
                <a:off x="6914808" y="1597484"/>
                <a:ext cx="858694" cy="372451"/>
                <a:chOff x="3777608" y="3695660"/>
                <a:chExt cx="858694" cy="372451"/>
              </a:xfrm>
            </p:grpSpPr>
            <p:pic>
              <p:nvPicPr>
                <p:cNvPr id="9378" name="Picture 3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79"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80" name="Picture 3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72" name="Group 25"/>
              <p:cNvGrpSpPr>
                <a:grpSpLocks/>
              </p:cNvGrpSpPr>
              <p:nvPr/>
            </p:nvGrpSpPr>
            <p:grpSpPr bwMode="auto">
              <a:xfrm>
                <a:off x="7600608" y="2845327"/>
                <a:ext cx="858694" cy="372451"/>
                <a:chOff x="3777608" y="3695660"/>
                <a:chExt cx="858694" cy="372451"/>
              </a:xfrm>
            </p:grpSpPr>
            <p:pic>
              <p:nvPicPr>
                <p:cNvPr id="9375" name="Picture 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76" name="Picture 2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77" name="Picture 3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73"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8187" y="1245495"/>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74" name="Picture 2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8591" y="2455148"/>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221" name="Group 39"/>
          <p:cNvGrpSpPr>
            <a:grpSpLocks/>
          </p:cNvGrpSpPr>
          <p:nvPr/>
        </p:nvGrpSpPr>
        <p:grpSpPr bwMode="auto">
          <a:xfrm>
            <a:off x="809625" y="4054475"/>
            <a:ext cx="1641475" cy="1033463"/>
            <a:chOff x="62712" y="2014490"/>
            <a:chExt cx="1641058" cy="1033510"/>
          </a:xfrm>
        </p:grpSpPr>
        <p:pic>
          <p:nvPicPr>
            <p:cNvPr id="9363" name="Picture 4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03588" y="2014490"/>
              <a:ext cx="657618" cy="4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64" name="TextBox 41"/>
            <p:cNvSpPr txBox="1">
              <a:spLocks noChangeArrowheads="1"/>
            </p:cNvSpPr>
            <p:nvPr/>
          </p:nvSpPr>
          <p:spPr bwMode="auto">
            <a:xfrm>
              <a:off x="62712" y="2217003"/>
              <a:ext cx="144779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r" eaLnBrk="1" hangingPunct="1"/>
              <a:r>
                <a:rPr lang="en-US" sz="1200" dirty="0">
                  <a:solidFill>
                    <a:srgbClr val="000000"/>
                  </a:solidFill>
                </a:rPr>
                <a:t>Login</a:t>
              </a:r>
            </a:p>
            <a:p>
              <a:pPr algn="r" eaLnBrk="1" hangingPunct="1"/>
              <a:r>
                <a:rPr lang="en-US" sz="1200" dirty="0">
                  <a:solidFill>
                    <a:srgbClr val="000000"/>
                  </a:solidFill>
                </a:rPr>
                <a:t>Search Flight</a:t>
              </a:r>
            </a:p>
            <a:p>
              <a:pPr algn="r" eaLnBrk="1" hangingPunct="1"/>
              <a:r>
                <a:rPr lang="en-US" sz="1200" dirty="0">
                  <a:solidFill>
                    <a:srgbClr val="000000"/>
                  </a:solidFill>
                </a:rPr>
                <a:t>View Flight Status</a:t>
              </a:r>
            </a:p>
            <a:p>
              <a:pPr algn="r" eaLnBrk="1" hangingPunct="1"/>
              <a:r>
                <a:rPr lang="en-US" sz="1200" dirty="0">
                  <a:solidFill>
                    <a:srgbClr val="000000"/>
                  </a:solidFill>
                </a:rPr>
                <a:t>Make Reservation</a:t>
              </a:r>
            </a:p>
          </p:txBody>
        </p:sp>
        <p:pic>
          <p:nvPicPr>
            <p:cNvPr id="9365" name="Picture 4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64222" y="2257249"/>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6" name="Picture 4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64222" y="2454646"/>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7" name="Picture 44"/>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64222" y="2645364"/>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68" name="Picture 4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75170" y="2817583"/>
              <a:ext cx="228600" cy="20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1" name="Group 60"/>
          <p:cNvGrpSpPr>
            <a:grpSpLocks/>
          </p:cNvGrpSpPr>
          <p:nvPr/>
        </p:nvGrpSpPr>
        <p:grpSpPr bwMode="auto">
          <a:xfrm>
            <a:off x="3427413" y="2433638"/>
            <a:ext cx="6053137" cy="5889625"/>
            <a:chOff x="2668102" y="1245495"/>
            <a:chExt cx="6052718" cy="5890159"/>
          </a:xfrm>
        </p:grpSpPr>
        <p:grpSp>
          <p:nvGrpSpPr>
            <p:cNvPr id="9274" name="Group 61"/>
            <p:cNvGrpSpPr>
              <a:grpSpLocks/>
            </p:cNvGrpSpPr>
            <p:nvPr/>
          </p:nvGrpSpPr>
          <p:grpSpPr bwMode="auto">
            <a:xfrm>
              <a:off x="2668102" y="1245495"/>
              <a:ext cx="6052718" cy="5890159"/>
              <a:chOff x="2668102" y="1245495"/>
              <a:chExt cx="6052718" cy="5890159"/>
            </a:xfrm>
          </p:grpSpPr>
          <p:grpSp>
            <p:nvGrpSpPr>
              <p:cNvPr id="9276" name="Group 63"/>
              <p:cNvGrpSpPr>
                <a:grpSpLocks/>
              </p:cNvGrpSpPr>
              <p:nvPr/>
            </p:nvGrpSpPr>
            <p:grpSpPr bwMode="auto">
              <a:xfrm>
                <a:off x="2668102" y="1245495"/>
                <a:ext cx="6052718" cy="5890159"/>
                <a:chOff x="2668102" y="1245495"/>
                <a:chExt cx="6052718" cy="5890159"/>
              </a:xfrm>
            </p:grpSpPr>
            <p:grpSp>
              <p:nvGrpSpPr>
                <p:cNvPr id="9278" name="Group 65"/>
                <p:cNvGrpSpPr>
                  <a:grpSpLocks/>
                </p:cNvGrpSpPr>
                <p:nvPr/>
              </p:nvGrpSpPr>
              <p:grpSpPr bwMode="auto">
                <a:xfrm rot="-2095950">
                  <a:off x="5909384" y="2222174"/>
                  <a:ext cx="1855683" cy="326389"/>
                  <a:chOff x="4128242" y="2613333"/>
                  <a:chExt cx="1855683" cy="326389"/>
                </a:xfrm>
              </p:grpSpPr>
              <p:cxnSp>
                <p:nvCxnSpPr>
                  <p:cNvPr id="9361" name="Straight Connector 309"/>
                  <p:cNvCxnSpPr>
                    <a:cxnSpLocks noChangeShapeType="1"/>
                  </p:cNvCxnSpPr>
                  <p:nvPr/>
                </p:nvCxnSpPr>
                <p:spPr bwMode="auto">
                  <a:xfrm rot="677837" flipV="1">
                    <a:off x="4128242" y="2613333"/>
                    <a:ext cx="1855683" cy="32638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50" name="Isosceles Triangle 149"/>
                  <p:cNvSpPr/>
                  <p:nvPr/>
                </p:nvSpPr>
                <p:spPr bwMode="auto">
                  <a:xfrm rot="16401198" flipV="1">
                    <a:off x="5012191" y="2749007"/>
                    <a:ext cx="155589"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cxnSp>
              <p:nvCxnSpPr>
                <p:cNvPr id="9279" name="Straight Connector 309"/>
                <p:cNvCxnSpPr>
                  <a:cxnSpLocks noChangeShapeType="1"/>
                </p:cNvCxnSpPr>
                <p:nvPr/>
              </p:nvCxnSpPr>
              <p:spPr bwMode="auto">
                <a:xfrm flipV="1">
                  <a:off x="7209700" y="1314396"/>
                  <a:ext cx="781816" cy="39697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9280" name="Group 67"/>
                <p:cNvGrpSpPr>
                  <a:grpSpLocks/>
                </p:cNvGrpSpPr>
                <p:nvPr/>
              </p:nvGrpSpPr>
              <p:grpSpPr bwMode="auto">
                <a:xfrm rot="-677837">
                  <a:off x="5345964" y="1696342"/>
                  <a:ext cx="1855683" cy="326389"/>
                  <a:chOff x="4128242" y="2613333"/>
                  <a:chExt cx="1855683" cy="326389"/>
                </a:xfrm>
              </p:grpSpPr>
              <p:cxnSp>
                <p:nvCxnSpPr>
                  <p:cNvPr id="9359" name="Straight Connector 309"/>
                  <p:cNvCxnSpPr>
                    <a:cxnSpLocks noChangeShapeType="1"/>
                  </p:cNvCxnSpPr>
                  <p:nvPr/>
                </p:nvCxnSpPr>
                <p:spPr bwMode="auto">
                  <a:xfrm rot="677837" flipV="1">
                    <a:off x="4128242" y="2613333"/>
                    <a:ext cx="1855683" cy="32638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8" name="Isosceles Triangle 147"/>
                  <p:cNvSpPr/>
                  <p:nvPr/>
                </p:nvSpPr>
                <p:spPr bwMode="auto">
                  <a:xfrm rot="16401198" flipV="1">
                    <a:off x="5011764" y="2752965"/>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cxnSp>
              <p:nvCxnSpPr>
                <p:cNvPr id="9281" name="Straight Connector 309"/>
                <p:cNvCxnSpPr>
                  <a:cxnSpLocks noChangeShapeType="1"/>
                </p:cNvCxnSpPr>
                <p:nvPr/>
              </p:nvCxnSpPr>
              <p:spPr bwMode="auto">
                <a:xfrm flipV="1">
                  <a:off x="7824302" y="2572844"/>
                  <a:ext cx="781816" cy="39697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9282" name="Group 69"/>
                <p:cNvGrpSpPr>
                  <a:grpSpLocks/>
                </p:cNvGrpSpPr>
                <p:nvPr/>
              </p:nvGrpSpPr>
              <p:grpSpPr bwMode="auto">
                <a:xfrm rot="182727">
                  <a:off x="6243223" y="2846732"/>
                  <a:ext cx="1381891" cy="152400"/>
                  <a:chOff x="4114251" y="2730215"/>
                  <a:chExt cx="1381891" cy="152400"/>
                </a:xfrm>
              </p:grpSpPr>
              <p:cxnSp>
                <p:nvCxnSpPr>
                  <p:cNvPr id="9357" name="Straight Connector 309"/>
                  <p:cNvCxnSpPr>
                    <a:cxnSpLocks noChangeShapeType="1"/>
                  </p:cNvCxnSpPr>
                  <p:nvPr/>
                </p:nvCxnSpPr>
                <p:spPr bwMode="auto">
                  <a:xfrm>
                    <a:off x="4114251" y="2754795"/>
                    <a:ext cx="1381891" cy="9053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6" name="Isosceles Triangle 145"/>
                  <p:cNvSpPr/>
                  <p:nvPr/>
                </p:nvSpPr>
                <p:spPr bwMode="auto">
                  <a:xfrm rot="16401198" flipV="1">
                    <a:off x="4840285" y="2782949"/>
                    <a:ext cx="152414" cy="46035"/>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3" name="Group 70"/>
                <p:cNvGrpSpPr>
                  <a:grpSpLocks/>
                </p:cNvGrpSpPr>
                <p:nvPr/>
              </p:nvGrpSpPr>
              <p:grpSpPr bwMode="auto">
                <a:xfrm rot="1773289">
                  <a:off x="4084576" y="4748580"/>
                  <a:ext cx="1546804" cy="1888298"/>
                  <a:chOff x="4104129" y="2140985"/>
                  <a:chExt cx="1546804" cy="1888298"/>
                </a:xfrm>
              </p:grpSpPr>
              <p:cxnSp>
                <p:nvCxnSpPr>
                  <p:cNvPr id="9355" name="Straight Connector 309"/>
                  <p:cNvCxnSpPr>
                    <a:cxnSpLocks noChangeShapeType="1"/>
                    <a:endCxn id="9335" idx="0"/>
                  </p:cNvCxnSpPr>
                  <p:nvPr/>
                </p:nvCxnSpPr>
                <p:spPr bwMode="auto">
                  <a:xfrm rot="-1773289">
                    <a:off x="4104129" y="2140985"/>
                    <a:ext cx="1546804" cy="188829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4" name="Isosceles Triangle 143"/>
                  <p:cNvSpPr/>
                  <p:nvPr/>
                </p:nvSpPr>
                <p:spPr bwMode="auto">
                  <a:xfrm rot="17484603" flipV="1">
                    <a:off x="4589100" y="2969569"/>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4" name="Group 71"/>
                <p:cNvGrpSpPr>
                  <a:grpSpLocks/>
                </p:cNvGrpSpPr>
                <p:nvPr/>
              </p:nvGrpSpPr>
              <p:grpSpPr bwMode="auto">
                <a:xfrm rot="4240500">
                  <a:off x="3138934" y="5554165"/>
                  <a:ext cx="1929469" cy="268309"/>
                  <a:chOff x="4319495" y="2788362"/>
                  <a:chExt cx="1929469" cy="268309"/>
                </a:xfrm>
              </p:grpSpPr>
              <p:cxnSp>
                <p:nvCxnSpPr>
                  <p:cNvPr id="9353" name="Straight Connector 309"/>
                  <p:cNvCxnSpPr>
                    <a:cxnSpLocks noChangeShapeType="1"/>
                    <a:stCxn id="9341" idx="0"/>
                    <a:endCxn id="9334" idx="0"/>
                  </p:cNvCxnSpPr>
                  <p:nvPr/>
                </p:nvCxnSpPr>
                <p:spPr bwMode="auto">
                  <a:xfrm rot="-4240500">
                    <a:off x="5150075" y="1957782"/>
                    <a:ext cx="268309" cy="192946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2" name="Isosceles Triangle 141"/>
                  <p:cNvSpPr/>
                  <p:nvPr/>
                </p:nvSpPr>
                <p:spPr bwMode="auto">
                  <a:xfrm rot="16772390" flipV="1">
                    <a:off x="5284675" y="2911829"/>
                    <a:ext cx="152389" cy="46041"/>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5" name="Group 72"/>
                <p:cNvGrpSpPr>
                  <a:grpSpLocks/>
                </p:cNvGrpSpPr>
                <p:nvPr/>
              </p:nvGrpSpPr>
              <p:grpSpPr bwMode="auto">
                <a:xfrm rot="-195013">
                  <a:off x="6275790" y="4902631"/>
                  <a:ext cx="1797092" cy="152400"/>
                  <a:chOff x="5085065" y="2785250"/>
                  <a:chExt cx="1797092" cy="152400"/>
                </a:xfrm>
              </p:grpSpPr>
              <p:cxnSp>
                <p:nvCxnSpPr>
                  <p:cNvPr id="9351" name="Straight Connector 309"/>
                  <p:cNvCxnSpPr>
                    <a:cxnSpLocks noChangeShapeType="1"/>
                  </p:cNvCxnSpPr>
                  <p:nvPr/>
                </p:nvCxnSpPr>
                <p:spPr bwMode="auto">
                  <a:xfrm rot="195013">
                    <a:off x="5085065" y="2857375"/>
                    <a:ext cx="1797092" cy="1562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0" name="Isosceles Triangle 139"/>
                  <p:cNvSpPr/>
                  <p:nvPr/>
                </p:nvSpPr>
                <p:spPr bwMode="auto">
                  <a:xfrm rot="16401198" flipV="1">
                    <a:off x="5812022" y="2830639"/>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6" name="Group 73"/>
                <p:cNvGrpSpPr>
                  <a:grpSpLocks/>
                </p:cNvGrpSpPr>
                <p:nvPr/>
              </p:nvGrpSpPr>
              <p:grpSpPr bwMode="auto">
                <a:xfrm rot="-195013">
                  <a:off x="4072962" y="4851854"/>
                  <a:ext cx="1750520" cy="152400"/>
                  <a:chOff x="4112412" y="2730215"/>
                  <a:chExt cx="1750520" cy="152400"/>
                </a:xfrm>
              </p:grpSpPr>
              <p:cxnSp>
                <p:nvCxnSpPr>
                  <p:cNvPr id="9349" name="Straight Connector 309"/>
                  <p:cNvCxnSpPr>
                    <a:cxnSpLocks noChangeShapeType="1"/>
                  </p:cNvCxnSpPr>
                  <p:nvPr/>
                </p:nvCxnSpPr>
                <p:spPr bwMode="auto">
                  <a:xfrm rot="195013">
                    <a:off x="4112412" y="2804407"/>
                    <a:ext cx="1750520" cy="1521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38" name="Isosceles Triangle 137"/>
                  <p:cNvSpPr/>
                  <p:nvPr/>
                </p:nvSpPr>
                <p:spPr bwMode="auto">
                  <a:xfrm rot="16401198" flipV="1">
                    <a:off x="4848014" y="2783750"/>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7" name="Group 74"/>
                <p:cNvGrpSpPr>
                  <a:grpSpLocks/>
                </p:cNvGrpSpPr>
                <p:nvPr/>
              </p:nvGrpSpPr>
              <p:grpSpPr bwMode="auto">
                <a:xfrm rot="-2755630">
                  <a:off x="5033196" y="2819487"/>
                  <a:ext cx="710351" cy="1066832"/>
                  <a:chOff x="4588014" y="2319606"/>
                  <a:chExt cx="710351" cy="1066832"/>
                </a:xfrm>
              </p:grpSpPr>
              <p:cxnSp>
                <p:nvCxnSpPr>
                  <p:cNvPr id="9347" name="Straight Connector 309"/>
                  <p:cNvCxnSpPr>
                    <a:cxnSpLocks noChangeShapeType="1"/>
                  </p:cNvCxnSpPr>
                  <p:nvPr/>
                </p:nvCxnSpPr>
                <p:spPr bwMode="auto">
                  <a:xfrm rot="2755630" flipV="1">
                    <a:off x="4409774" y="2497846"/>
                    <a:ext cx="1066832" cy="710351"/>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36" name="Isosceles Triangle 135"/>
                  <p:cNvSpPr/>
                  <p:nvPr/>
                </p:nvSpPr>
                <p:spPr bwMode="auto">
                  <a:xfrm rot="16401198" flipV="1">
                    <a:off x="4828185" y="2814155"/>
                    <a:ext cx="152389" cy="46042"/>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8" name="Group 75"/>
                <p:cNvGrpSpPr>
                  <a:grpSpLocks/>
                </p:cNvGrpSpPr>
                <p:nvPr/>
              </p:nvGrpSpPr>
              <p:grpSpPr bwMode="auto">
                <a:xfrm rot="-222713">
                  <a:off x="3971903" y="2769126"/>
                  <a:ext cx="1381891" cy="152400"/>
                  <a:chOff x="4114251" y="2730215"/>
                  <a:chExt cx="1381891" cy="152400"/>
                </a:xfrm>
              </p:grpSpPr>
              <p:cxnSp>
                <p:nvCxnSpPr>
                  <p:cNvPr id="9345" name="Straight Connector 309"/>
                  <p:cNvCxnSpPr>
                    <a:cxnSpLocks noChangeShapeType="1"/>
                    <a:stCxn id="9323" idx="0"/>
                  </p:cNvCxnSpPr>
                  <p:nvPr/>
                </p:nvCxnSpPr>
                <p:spPr bwMode="auto">
                  <a:xfrm>
                    <a:off x="4114251" y="2754795"/>
                    <a:ext cx="1381891" cy="9053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34" name="Isosceles Triangle 133"/>
                  <p:cNvSpPr/>
                  <p:nvPr/>
                </p:nvSpPr>
                <p:spPr bwMode="auto">
                  <a:xfrm rot="16401198" flipV="1">
                    <a:off x="4840164" y="2783171"/>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nvGrpSpPr>
                <p:cNvPr id="9289" name="Group 76"/>
                <p:cNvGrpSpPr>
                  <a:grpSpLocks/>
                </p:cNvGrpSpPr>
                <p:nvPr/>
              </p:nvGrpSpPr>
              <p:grpSpPr bwMode="auto">
                <a:xfrm>
                  <a:off x="2668102" y="3784279"/>
                  <a:ext cx="990600" cy="966048"/>
                  <a:chOff x="2668102" y="3784279"/>
                  <a:chExt cx="990600" cy="966048"/>
                </a:xfrm>
              </p:grpSpPr>
              <p:cxnSp>
                <p:nvCxnSpPr>
                  <p:cNvPr id="9343" name="Straight Connector 309"/>
                  <p:cNvCxnSpPr>
                    <a:cxnSpLocks noChangeShapeType="1"/>
                  </p:cNvCxnSpPr>
                  <p:nvPr/>
                </p:nvCxnSpPr>
                <p:spPr bwMode="auto">
                  <a:xfrm>
                    <a:off x="2668102" y="3784279"/>
                    <a:ext cx="990600" cy="96604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32" name="Isosceles Triangle 131"/>
                  <p:cNvSpPr/>
                  <p:nvPr/>
                </p:nvSpPr>
                <p:spPr bwMode="auto">
                  <a:xfrm rot="18673410" flipV="1">
                    <a:off x="3110971" y="4269960"/>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pic>
              <p:nvPicPr>
                <p:cNvPr id="9290" name="Picture 7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268900" y="2692927"/>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91" name="Group 78"/>
                <p:cNvGrpSpPr>
                  <a:grpSpLocks/>
                </p:cNvGrpSpPr>
                <p:nvPr/>
              </p:nvGrpSpPr>
              <p:grpSpPr bwMode="auto">
                <a:xfrm>
                  <a:off x="3469581" y="4443487"/>
                  <a:ext cx="5006038" cy="2692167"/>
                  <a:chOff x="3469581" y="4443487"/>
                  <a:chExt cx="5006038" cy="2692167"/>
                </a:xfrm>
              </p:grpSpPr>
              <p:sp>
                <p:nvSpPr>
                  <p:cNvPr id="112" name="TextBox 370"/>
                  <p:cNvSpPr txBox="1">
                    <a:spLocks noChangeArrowheads="1"/>
                  </p:cNvSpPr>
                  <p:nvPr/>
                </p:nvSpPr>
                <p:spPr bwMode="auto">
                  <a:xfrm>
                    <a:off x="3582439" y="4443010"/>
                    <a:ext cx="761947" cy="230208"/>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6E6E6E"/>
                        </a:solidFill>
                        <a:latin typeface="+mn-lt"/>
                        <a:ea typeface="ＭＳ Ｐゴシック"/>
                        <a:cs typeface="ＭＳ Ｐゴシック"/>
                      </a:rPr>
                      <a:t>.</a:t>
                    </a:r>
                    <a:r>
                      <a:rPr lang="en-US" sz="900" kern="0" dirty="0">
                        <a:solidFill>
                          <a:srgbClr val="000000"/>
                        </a:solidFill>
                        <a:latin typeface="+mn-lt"/>
                        <a:ea typeface="ＭＳ Ｐゴシック"/>
                        <a:cs typeface="ＭＳ Ｐゴシック"/>
                      </a:rPr>
                      <a:t>NET</a:t>
                    </a:r>
                  </a:p>
                </p:txBody>
              </p:sp>
              <p:grpSp>
                <p:nvGrpSpPr>
                  <p:cNvPr id="9325" name="Group 112"/>
                  <p:cNvGrpSpPr>
                    <a:grpSpLocks/>
                  </p:cNvGrpSpPr>
                  <p:nvPr/>
                </p:nvGrpSpPr>
                <p:grpSpPr bwMode="auto">
                  <a:xfrm>
                    <a:off x="3543382" y="4632525"/>
                    <a:ext cx="4722235" cy="2503129"/>
                    <a:chOff x="3543382" y="4632525"/>
                    <a:chExt cx="4722235" cy="2503129"/>
                  </a:xfrm>
                </p:grpSpPr>
                <p:grpSp>
                  <p:nvGrpSpPr>
                    <p:cNvPr id="9330" name="Group 117"/>
                    <p:cNvGrpSpPr>
                      <a:grpSpLocks/>
                    </p:cNvGrpSpPr>
                    <p:nvPr/>
                  </p:nvGrpSpPr>
                  <p:grpSpPr bwMode="auto">
                    <a:xfrm>
                      <a:off x="3543382" y="4632525"/>
                      <a:ext cx="858694" cy="372451"/>
                      <a:chOff x="3777608" y="3695660"/>
                      <a:chExt cx="858694" cy="372451"/>
                    </a:xfrm>
                  </p:grpSpPr>
                  <p:pic>
                    <p:nvPicPr>
                      <p:cNvPr id="9340" name="Picture 12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1" name="Picture 12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42" name="Picture 12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31" name="Picture 11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30617" y="487043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332" name="Group 119"/>
                    <p:cNvGrpSpPr>
                      <a:grpSpLocks/>
                    </p:cNvGrpSpPr>
                    <p:nvPr/>
                  </p:nvGrpSpPr>
                  <p:grpSpPr bwMode="auto">
                    <a:xfrm>
                      <a:off x="5703544" y="4847340"/>
                      <a:ext cx="743631" cy="281560"/>
                      <a:chOff x="4307653" y="3695660"/>
                      <a:chExt cx="743631" cy="281560"/>
                    </a:xfrm>
                  </p:grpSpPr>
                  <p:pic>
                    <p:nvPicPr>
                      <p:cNvPr id="9338" name="Picture 1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07653"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9" name="Picture 12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416284"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33" name="Group 120"/>
                    <p:cNvGrpSpPr>
                      <a:grpSpLocks/>
                    </p:cNvGrpSpPr>
                    <p:nvPr/>
                  </p:nvGrpSpPr>
                  <p:grpSpPr bwMode="auto">
                    <a:xfrm>
                      <a:off x="4718667" y="5738640"/>
                      <a:ext cx="743631" cy="281560"/>
                      <a:chOff x="3743764" y="4172173"/>
                      <a:chExt cx="743631" cy="281560"/>
                    </a:xfrm>
                  </p:grpSpPr>
                  <p:pic>
                    <p:nvPicPr>
                      <p:cNvPr id="9336" name="Picture 12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43764" y="4172173"/>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7" name="Picture 12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52395" y="4263233"/>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34" name="Picture 12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072" y="6653054"/>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35" name="Picture 12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45630" y="6636878"/>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4" name="TextBox 370"/>
                  <p:cNvSpPr txBox="1">
                    <a:spLocks noChangeArrowheads="1"/>
                  </p:cNvSpPr>
                  <p:nvPr/>
                </p:nvSpPr>
                <p:spPr bwMode="auto">
                  <a:xfrm>
                    <a:off x="5831770" y="4649404"/>
                    <a:ext cx="761947" cy="230208"/>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MQ</a:t>
                    </a:r>
                  </a:p>
                </p:txBody>
              </p:sp>
              <p:sp>
                <p:nvSpPr>
                  <p:cNvPr id="115" name="TextBox 370"/>
                  <p:cNvSpPr txBox="1">
                    <a:spLocks noChangeArrowheads="1"/>
                  </p:cNvSpPr>
                  <p:nvPr/>
                </p:nvSpPr>
                <p:spPr bwMode="auto">
                  <a:xfrm>
                    <a:off x="5874630" y="6765732"/>
                    <a:ext cx="934972" cy="3699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ATG, Vignette,</a:t>
                    </a:r>
                  </a:p>
                  <a:p>
                    <a:pP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Sharepoint</a:t>
                    </a:r>
                    <a:endParaRPr lang="en-US" sz="900" kern="0" dirty="0">
                      <a:solidFill>
                        <a:srgbClr val="000000"/>
                      </a:solidFill>
                      <a:latin typeface="+mn-lt"/>
                      <a:ea typeface="ＭＳ Ｐゴシック"/>
                      <a:cs typeface="ＭＳ Ｐゴシック"/>
                    </a:endParaRPr>
                  </a:p>
                </p:txBody>
              </p:sp>
              <p:sp>
                <p:nvSpPr>
                  <p:cNvPr id="116" name="TextBox 370"/>
                  <p:cNvSpPr txBox="1">
                    <a:spLocks noChangeArrowheads="1"/>
                  </p:cNvSpPr>
                  <p:nvPr/>
                </p:nvSpPr>
                <p:spPr bwMode="auto">
                  <a:xfrm>
                    <a:off x="3469734" y="6759382"/>
                    <a:ext cx="761947" cy="3699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SQL Server</a:t>
                    </a:r>
                  </a:p>
                </p:txBody>
              </p:sp>
              <p:sp>
                <p:nvSpPr>
                  <p:cNvPr id="117" name="TextBox 370"/>
                  <p:cNvSpPr txBox="1">
                    <a:spLocks noChangeArrowheads="1"/>
                  </p:cNvSpPr>
                  <p:nvPr/>
                </p:nvSpPr>
                <p:spPr bwMode="auto">
                  <a:xfrm>
                    <a:off x="7714415" y="4673218"/>
                    <a:ext cx="761947" cy="231796"/>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err="1">
                        <a:solidFill>
                          <a:srgbClr val="000000"/>
                        </a:solidFill>
                        <a:latin typeface="+mn-lt"/>
                        <a:ea typeface="ＭＳ Ｐゴシック"/>
                        <a:cs typeface="ＭＳ Ｐゴシック"/>
                      </a:rPr>
                      <a:t>JBoss</a:t>
                    </a:r>
                    <a:endParaRPr lang="en-US" sz="900" kern="0" dirty="0">
                      <a:solidFill>
                        <a:srgbClr val="000000"/>
                      </a:solidFill>
                      <a:latin typeface="+mn-lt"/>
                      <a:ea typeface="ＭＳ Ｐゴシック"/>
                      <a:cs typeface="ＭＳ Ｐゴシック"/>
                    </a:endParaRPr>
                  </a:p>
                </p:txBody>
              </p:sp>
            </p:grpSp>
            <p:grpSp>
              <p:nvGrpSpPr>
                <p:cNvPr id="9292" name="Group 79"/>
                <p:cNvGrpSpPr>
                  <a:grpSpLocks/>
                </p:cNvGrpSpPr>
                <p:nvPr/>
              </p:nvGrpSpPr>
              <p:grpSpPr bwMode="auto">
                <a:xfrm>
                  <a:off x="3573057" y="1245495"/>
                  <a:ext cx="5147763" cy="1972283"/>
                  <a:chOff x="3573057" y="1245495"/>
                  <a:chExt cx="5147763" cy="1972283"/>
                </a:xfrm>
              </p:grpSpPr>
              <p:grpSp>
                <p:nvGrpSpPr>
                  <p:cNvPr id="9298" name="Group 85"/>
                  <p:cNvGrpSpPr>
                    <a:grpSpLocks/>
                  </p:cNvGrpSpPr>
                  <p:nvPr/>
                </p:nvGrpSpPr>
                <p:grpSpPr bwMode="auto">
                  <a:xfrm>
                    <a:off x="3573057" y="1896257"/>
                    <a:ext cx="2040056" cy="1049038"/>
                    <a:chOff x="3573057" y="1896257"/>
                    <a:chExt cx="2040056" cy="1049038"/>
                  </a:xfrm>
                </p:grpSpPr>
                <p:grpSp>
                  <p:nvGrpSpPr>
                    <p:cNvPr id="9316" name="Group 103"/>
                    <p:cNvGrpSpPr>
                      <a:grpSpLocks/>
                    </p:cNvGrpSpPr>
                    <p:nvPr/>
                  </p:nvGrpSpPr>
                  <p:grpSpPr bwMode="auto">
                    <a:xfrm>
                      <a:off x="3573057" y="2572844"/>
                      <a:ext cx="858694" cy="372451"/>
                      <a:chOff x="3777608" y="3695660"/>
                      <a:chExt cx="858694" cy="372451"/>
                    </a:xfrm>
                  </p:grpSpPr>
                  <p:pic>
                    <p:nvPicPr>
                      <p:cNvPr id="9321" name="Picture 10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2" name="Picture 10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3" name="Picture 1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17" name="Group 104"/>
                    <p:cNvGrpSpPr>
                      <a:grpSpLocks/>
                    </p:cNvGrpSpPr>
                    <p:nvPr/>
                  </p:nvGrpSpPr>
                  <p:grpSpPr bwMode="auto">
                    <a:xfrm>
                      <a:off x="4754419" y="1896257"/>
                      <a:ext cx="858694" cy="372451"/>
                      <a:chOff x="3777608" y="3695660"/>
                      <a:chExt cx="858694" cy="372451"/>
                    </a:xfrm>
                  </p:grpSpPr>
                  <p:pic>
                    <p:nvPicPr>
                      <p:cNvPr id="9318" name="Picture 10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9" name="Picture 10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20" name="Picture 10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87" name="TextBox 370"/>
                  <p:cNvSpPr txBox="1">
                    <a:spLocks noChangeArrowheads="1"/>
                  </p:cNvSpPr>
                  <p:nvPr/>
                </p:nvSpPr>
                <p:spPr bwMode="auto">
                  <a:xfrm>
                    <a:off x="3584025" y="2377485"/>
                    <a:ext cx="761947" cy="230209"/>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latin typeface="+mn-lt"/>
                        <a:ea typeface="ＭＳ Ｐゴシック"/>
                        <a:cs typeface="ＭＳ Ｐゴシック"/>
                      </a:rPr>
                      <a:t>Tomcat</a:t>
                    </a:r>
                  </a:p>
                </p:txBody>
              </p:sp>
              <p:sp>
                <p:nvSpPr>
                  <p:cNvPr id="88" name="TextBox 370"/>
                  <p:cNvSpPr txBox="1">
                    <a:spLocks noChangeArrowheads="1"/>
                  </p:cNvSpPr>
                  <p:nvPr/>
                </p:nvSpPr>
                <p:spPr bwMode="auto">
                  <a:xfrm>
                    <a:off x="4766631" y="1696386"/>
                    <a:ext cx="761947" cy="230208"/>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Tomcat</a:t>
                    </a:r>
                  </a:p>
                </p:txBody>
              </p:sp>
              <p:sp>
                <p:nvSpPr>
                  <p:cNvPr id="89" name="TextBox 370"/>
                  <p:cNvSpPr txBox="1">
                    <a:spLocks noChangeArrowheads="1"/>
                  </p:cNvSpPr>
                  <p:nvPr/>
                </p:nvSpPr>
                <p:spPr bwMode="auto">
                  <a:xfrm>
                    <a:off x="5258722" y="2488620"/>
                    <a:ext cx="1142921" cy="230209"/>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Mule, </a:t>
                    </a:r>
                    <a:r>
                      <a:rPr lang="en-US" sz="900" kern="0" dirty="0" err="1">
                        <a:solidFill>
                          <a:srgbClr val="000000"/>
                        </a:solidFill>
                        <a:latin typeface="+mn-lt"/>
                        <a:ea typeface="ＭＳ Ｐゴシック"/>
                        <a:cs typeface="ＭＳ Ｐゴシック"/>
                      </a:rPr>
                      <a:t>Tibco</a:t>
                    </a:r>
                    <a:r>
                      <a:rPr lang="en-US" sz="900" kern="0" dirty="0">
                        <a:solidFill>
                          <a:srgbClr val="000000"/>
                        </a:solidFill>
                        <a:latin typeface="+mn-lt"/>
                        <a:ea typeface="ＭＳ Ｐゴシック"/>
                        <a:cs typeface="ＭＳ Ｐゴシック"/>
                      </a:rPr>
                      <a:t>, AG</a:t>
                    </a:r>
                  </a:p>
                </p:txBody>
              </p:sp>
              <p:sp>
                <p:nvSpPr>
                  <p:cNvPr id="90" name="TextBox 370"/>
                  <p:cNvSpPr txBox="1">
                    <a:spLocks noChangeArrowheads="1"/>
                  </p:cNvSpPr>
                  <p:nvPr/>
                </p:nvSpPr>
                <p:spPr bwMode="auto">
                  <a:xfrm>
                    <a:off x="5299995" y="2737880"/>
                    <a:ext cx="944497" cy="231796"/>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900" kern="0" dirty="0">
                        <a:solidFill>
                          <a:srgbClr val="000000"/>
                        </a:solidFill>
                        <a:latin typeface="+mn-lt"/>
                        <a:ea typeface="ＭＳ Ｐゴシック"/>
                        <a:cs typeface="ＭＳ Ｐゴシック"/>
                      </a:rPr>
                      <a:t>ESB</a:t>
                    </a:r>
                  </a:p>
                </p:txBody>
              </p:sp>
              <p:grpSp>
                <p:nvGrpSpPr>
                  <p:cNvPr id="9303" name="Group 90"/>
                  <p:cNvGrpSpPr>
                    <a:grpSpLocks/>
                  </p:cNvGrpSpPr>
                  <p:nvPr/>
                </p:nvGrpSpPr>
                <p:grpSpPr bwMode="auto">
                  <a:xfrm>
                    <a:off x="6914808" y="1245495"/>
                    <a:ext cx="1806012" cy="1972283"/>
                    <a:chOff x="6914808" y="1245495"/>
                    <a:chExt cx="1806012" cy="1972283"/>
                  </a:xfrm>
                </p:grpSpPr>
                <p:grpSp>
                  <p:nvGrpSpPr>
                    <p:cNvPr id="9306" name="Group 93"/>
                    <p:cNvGrpSpPr>
                      <a:grpSpLocks/>
                    </p:cNvGrpSpPr>
                    <p:nvPr/>
                  </p:nvGrpSpPr>
                  <p:grpSpPr bwMode="auto">
                    <a:xfrm>
                      <a:off x="6914808" y="1597484"/>
                      <a:ext cx="858694" cy="372451"/>
                      <a:chOff x="3777608" y="3695660"/>
                      <a:chExt cx="858694" cy="372451"/>
                    </a:xfrm>
                  </p:grpSpPr>
                  <p:pic>
                    <p:nvPicPr>
                      <p:cNvPr id="9313" name="Picture 10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4" name="Picture 10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5" name="Picture 10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307" name="Group 94"/>
                    <p:cNvGrpSpPr>
                      <a:grpSpLocks/>
                    </p:cNvGrpSpPr>
                    <p:nvPr/>
                  </p:nvGrpSpPr>
                  <p:grpSpPr bwMode="auto">
                    <a:xfrm>
                      <a:off x="7600608" y="2845327"/>
                      <a:ext cx="858694" cy="372451"/>
                      <a:chOff x="3777608" y="3695660"/>
                      <a:chExt cx="858694" cy="372451"/>
                    </a:xfrm>
                  </p:grpSpPr>
                  <p:pic>
                    <p:nvPicPr>
                      <p:cNvPr id="9310" name="Picture 9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1" name="Picture 9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2" name="Picture 9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9308" name="Picture 9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8187" y="1245495"/>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09" name="Picture 9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28591" y="2455148"/>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 name="TextBox 370"/>
                  <p:cNvSpPr txBox="1">
                    <a:spLocks noChangeArrowheads="1"/>
                  </p:cNvSpPr>
                  <p:nvPr/>
                </p:nvSpPr>
                <p:spPr bwMode="auto">
                  <a:xfrm>
                    <a:off x="7011201" y="1402671"/>
                    <a:ext cx="761947" cy="231796"/>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900" kern="0" dirty="0">
                        <a:solidFill>
                          <a:srgbClr val="000000"/>
                        </a:solidFill>
                        <a:latin typeface="+mn-lt"/>
                        <a:ea typeface="ＭＳ Ｐゴシック"/>
                        <a:cs typeface="ＭＳ Ｐゴシック"/>
                      </a:rPr>
                      <a:t>.NET</a:t>
                    </a:r>
                  </a:p>
                </p:txBody>
              </p:sp>
              <p:sp>
                <p:nvSpPr>
                  <p:cNvPr id="93" name="TextBox 370"/>
                  <p:cNvSpPr txBox="1">
                    <a:spLocks noChangeArrowheads="1"/>
                  </p:cNvSpPr>
                  <p:nvPr/>
                </p:nvSpPr>
                <p:spPr bwMode="auto">
                  <a:xfrm>
                    <a:off x="7600123" y="2639447"/>
                    <a:ext cx="598447" cy="230208"/>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900" kern="0" dirty="0">
                        <a:solidFill>
                          <a:srgbClr val="000000"/>
                        </a:solidFill>
                        <a:latin typeface="+mn-lt"/>
                        <a:ea typeface="ＭＳ Ｐゴシック"/>
                        <a:cs typeface="ＭＳ Ｐゴシック"/>
                      </a:rPr>
                      <a:t>Tomcat</a:t>
                    </a:r>
                  </a:p>
                </p:txBody>
              </p:sp>
            </p:grpSp>
            <p:grpSp>
              <p:nvGrpSpPr>
                <p:cNvPr id="9293" name="Group 80"/>
                <p:cNvGrpSpPr>
                  <a:grpSpLocks/>
                </p:cNvGrpSpPr>
                <p:nvPr/>
              </p:nvGrpSpPr>
              <p:grpSpPr bwMode="auto">
                <a:xfrm>
                  <a:off x="2668102" y="2212419"/>
                  <a:ext cx="1926447" cy="1561926"/>
                  <a:chOff x="2668102" y="2212419"/>
                  <a:chExt cx="1926447" cy="1561926"/>
                </a:xfrm>
              </p:grpSpPr>
              <p:grpSp>
                <p:nvGrpSpPr>
                  <p:cNvPr id="9294" name="Group 81"/>
                  <p:cNvGrpSpPr>
                    <a:grpSpLocks/>
                  </p:cNvGrpSpPr>
                  <p:nvPr/>
                </p:nvGrpSpPr>
                <p:grpSpPr bwMode="auto">
                  <a:xfrm>
                    <a:off x="2668102" y="2850045"/>
                    <a:ext cx="1128649" cy="924300"/>
                    <a:chOff x="2668102" y="2850045"/>
                    <a:chExt cx="1128649" cy="924300"/>
                  </a:xfrm>
                </p:grpSpPr>
                <p:cxnSp>
                  <p:nvCxnSpPr>
                    <p:cNvPr id="9296" name="Straight Connector 309"/>
                    <p:cNvCxnSpPr>
                      <a:cxnSpLocks noChangeShapeType="1"/>
                      <a:endCxn id="9323" idx="1"/>
                    </p:cNvCxnSpPr>
                    <p:nvPr/>
                  </p:nvCxnSpPr>
                  <p:spPr bwMode="auto">
                    <a:xfrm flipV="1">
                      <a:off x="2668102" y="2850045"/>
                      <a:ext cx="1128649" cy="924300"/>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85" name="Isosceles Triangle 84"/>
                    <p:cNvSpPr/>
                    <p:nvPr/>
                  </p:nvSpPr>
                  <p:spPr bwMode="auto">
                    <a:xfrm rot="13614900" flipV="1">
                      <a:off x="3371303" y="3103043"/>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sp>
                <p:nvSpPr>
                  <p:cNvPr id="83" name="Isosceles Triangle 82"/>
                  <p:cNvSpPr/>
                  <p:nvPr/>
                </p:nvSpPr>
                <p:spPr bwMode="auto">
                  <a:xfrm rot="14347607" flipV="1">
                    <a:off x="4495970" y="2265560"/>
                    <a:ext cx="152414" cy="46035"/>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grpSp>
          <p:cxnSp>
            <p:nvCxnSpPr>
              <p:cNvPr id="9277" name="Straight Connector 309"/>
              <p:cNvCxnSpPr>
                <a:cxnSpLocks noChangeShapeType="1"/>
                <a:endCxn id="9319" idx="1"/>
              </p:cNvCxnSpPr>
              <p:nvPr/>
            </p:nvCxnSpPr>
            <p:spPr bwMode="auto">
              <a:xfrm flipV="1">
                <a:off x="4173468" y="2082567"/>
                <a:ext cx="689582" cy="49027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sp>
          <p:nvSpPr>
            <p:cNvPr id="63" name="Rectangle 62"/>
            <p:cNvSpPr/>
            <p:nvPr/>
          </p:nvSpPr>
          <p:spPr>
            <a:xfrm>
              <a:off x="4911084" y="4192162"/>
              <a:ext cx="658767" cy="339756"/>
            </a:xfrm>
            <a:prstGeom prst="rect">
              <a:avLst/>
            </a:prstGeom>
            <a:solidFill>
              <a:srgbClr val="FFFFFF"/>
            </a:solidFill>
            <a:ln>
              <a:noFill/>
            </a:ln>
            <a:effectLst/>
          </p:spPr>
          <p:txBody>
            <a:bodyPr>
              <a:spAutoFit/>
            </a:bodyPr>
            <a:lstStyle/>
            <a:p>
              <a:pPr defTabSz="914400" fontAlgn="auto">
                <a:spcBef>
                  <a:spcPts val="0"/>
                </a:spcBef>
                <a:spcAft>
                  <a:spcPts val="0"/>
                </a:spcAft>
                <a:defRPr/>
              </a:pPr>
              <a:r>
                <a:rPr lang="en-US" sz="1600" b="1" kern="0" dirty="0">
                  <a:ln w="9000" cmpd="sng">
                    <a:noFill/>
                    <a:prstDash val="solid"/>
                  </a:ln>
                  <a:solidFill>
                    <a:srgbClr val="FC7700"/>
                  </a:solidFill>
                  <a:latin typeface="+mn-lt"/>
                  <a:ea typeface="+mn-ea"/>
                  <a:cs typeface="+mn-cs"/>
                </a:rPr>
                <a:t>SOA</a:t>
              </a:r>
            </a:p>
          </p:txBody>
        </p:sp>
      </p:grpSp>
      <p:grpSp>
        <p:nvGrpSpPr>
          <p:cNvPr id="151" name="Group 150"/>
          <p:cNvGrpSpPr>
            <a:grpSpLocks/>
          </p:cNvGrpSpPr>
          <p:nvPr/>
        </p:nvGrpSpPr>
        <p:grpSpPr bwMode="auto">
          <a:xfrm>
            <a:off x="2590800" y="2525713"/>
            <a:ext cx="6635750" cy="4402137"/>
            <a:chOff x="1830814" y="1337703"/>
            <a:chExt cx="6635573" cy="4402952"/>
          </a:xfrm>
        </p:grpSpPr>
        <p:grpSp>
          <p:nvGrpSpPr>
            <p:cNvPr id="9248" name="Group 151"/>
            <p:cNvGrpSpPr>
              <a:grpSpLocks/>
            </p:cNvGrpSpPr>
            <p:nvPr/>
          </p:nvGrpSpPr>
          <p:grpSpPr bwMode="auto">
            <a:xfrm>
              <a:off x="1830814" y="2957746"/>
              <a:ext cx="1143000" cy="1415730"/>
              <a:chOff x="1830814" y="2957746"/>
              <a:chExt cx="1143000" cy="1415730"/>
            </a:xfrm>
          </p:grpSpPr>
          <p:grpSp>
            <p:nvGrpSpPr>
              <p:cNvPr id="9266" name="Group 169"/>
              <p:cNvGrpSpPr>
                <a:grpSpLocks/>
              </p:cNvGrpSpPr>
              <p:nvPr/>
            </p:nvGrpSpPr>
            <p:grpSpPr bwMode="auto">
              <a:xfrm>
                <a:off x="1830814" y="2957746"/>
                <a:ext cx="1143000" cy="1415730"/>
                <a:chOff x="1613520" y="2754870"/>
                <a:chExt cx="1143000" cy="1415730"/>
              </a:xfrm>
            </p:grpSpPr>
            <p:sp>
              <p:nvSpPr>
                <p:cNvPr id="176" name="Rectangle 175"/>
                <p:cNvSpPr/>
                <p:nvPr/>
              </p:nvSpPr>
              <p:spPr>
                <a:xfrm>
                  <a:off x="1651619" y="2754377"/>
                  <a:ext cx="1004862" cy="338200"/>
                </a:xfrm>
                <a:prstGeom prst="rect">
                  <a:avLst/>
                </a:prstGeom>
                <a:noFill/>
              </p:spPr>
              <p:txBody>
                <a:bodyPr wrap="none">
                  <a:spAutoFit/>
                </a:bodyPr>
                <a:lstStyle/>
                <a:p>
                  <a:pPr algn="ctr" defTabSz="914400" fontAlgn="auto">
                    <a:spcBef>
                      <a:spcPts val="0"/>
                    </a:spcBef>
                    <a:spcAft>
                      <a:spcPts val="0"/>
                    </a:spcAft>
                    <a:defRPr/>
                  </a:pPr>
                  <a:r>
                    <a:rPr lang="en-US" sz="1600" b="1" kern="0" dirty="0">
                      <a:ln w="9000" cmpd="sng">
                        <a:noFill/>
                        <a:prstDash val="solid"/>
                      </a:ln>
                      <a:solidFill>
                        <a:srgbClr val="FC7700"/>
                      </a:solidFill>
                      <a:latin typeface="+mn-lt"/>
                      <a:ea typeface="+mn-ea"/>
                      <a:cs typeface="+mn-cs"/>
                    </a:rPr>
                    <a:t>WEB 2.0</a:t>
                  </a:r>
                  <a:endParaRPr lang="en-US" sz="1800" b="1" kern="0" cap="all" dirty="0">
                    <a:ln w="9000" cmpd="sng">
                      <a:noFill/>
                      <a:prstDash val="solid"/>
                    </a:ln>
                    <a:solidFill>
                      <a:srgbClr val="FC7700"/>
                    </a:solidFill>
                    <a:latin typeface="+mn-lt"/>
                    <a:ea typeface="+mn-ea"/>
                    <a:cs typeface="+mn-cs"/>
                  </a:endParaRPr>
                </a:p>
              </p:txBody>
            </p:sp>
            <p:sp>
              <p:nvSpPr>
                <p:cNvPr id="177" name="TextBox 176"/>
                <p:cNvSpPr txBox="1"/>
                <p:nvPr/>
              </p:nvSpPr>
              <p:spPr>
                <a:xfrm>
                  <a:off x="1613520" y="3708641"/>
                  <a:ext cx="1142970" cy="462049"/>
                </a:xfrm>
                <a:prstGeom prst="rect">
                  <a:avLst/>
                </a:prstGeom>
                <a:noFill/>
              </p:spPr>
              <p:txBody>
                <a:bodyPr>
                  <a:spAutoFit/>
                </a:bodyPr>
                <a:lstStyle/>
                <a:p>
                  <a:pPr defTabSz="914400" fontAlgn="auto">
                    <a:spcBef>
                      <a:spcPts val="0"/>
                    </a:spcBef>
                    <a:spcAft>
                      <a:spcPts val="0"/>
                    </a:spcAft>
                    <a:defRPr/>
                  </a:pPr>
                  <a:r>
                    <a:rPr lang="en-US" sz="800" kern="0" dirty="0">
                      <a:solidFill>
                        <a:srgbClr val="5F5F5F"/>
                      </a:solidFill>
                      <a:latin typeface="+mn-lt"/>
                      <a:ea typeface="+mn-ea"/>
                      <a:cs typeface="+mn-cs"/>
                    </a:rPr>
                    <a:t>Browser Logic</a:t>
                  </a:r>
                </a:p>
                <a:p>
                  <a:pPr defTabSz="914400" fontAlgn="auto">
                    <a:spcBef>
                      <a:spcPts val="0"/>
                    </a:spcBef>
                    <a:spcAft>
                      <a:spcPts val="0"/>
                    </a:spcAft>
                    <a:defRPr/>
                  </a:pPr>
                  <a:r>
                    <a:rPr lang="en-US" sz="800" kern="0" dirty="0">
                      <a:solidFill>
                        <a:srgbClr val="5F5F5F"/>
                      </a:solidFill>
                      <a:latin typeface="+mn-lt"/>
                      <a:ea typeface="+mn-ea"/>
                      <a:cs typeface="+mn-cs"/>
                    </a:rPr>
                    <a:t>AJAX</a:t>
                  </a:r>
                </a:p>
                <a:p>
                  <a:pPr defTabSz="914400" fontAlgn="auto">
                    <a:spcBef>
                      <a:spcPts val="0"/>
                    </a:spcBef>
                    <a:spcAft>
                      <a:spcPts val="0"/>
                    </a:spcAft>
                    <a:defRPr/>
                  </a:pPr>
                  <a:r>
                    <a:rPr lang="en-US" sz="800" kern="0" dirty="0">
                      <a:solidFill>
                        <a:srgbClr val="5F5F5F"/>
                      </a:solidFill>
                      <a:latin typeface="+mn-lt"/>
                      <a:ea typeface="+mn-ea"/>
                      <a:cs typeface="+mn-cs"/>
                    </a:rPr>
                    <a:t>Web Frameworks</a:t>
                  </a:r>
                </a:p>
              </p:txBody>
            </p:sp>
          </p:grpSp>
          <p:grpSp>
            <p:nvGrpSpPr>
              <p:cNvPr id="9267" name="Group 170"/>
              <p:cNvGrpSpPr>
                <a:grpSpLocks/>
              </p:cNvGrpSpPr>
              <p:nvPr/>
            </p:nvGrpSpPr>
            <p:grpSpPr bwMode="auto">
              <a:xfrm>
                <a:off x="1893720" y="3490059"/>
                <a:ext cx="976900" cy="463332"/>
                <a:chOff x="1893720" y="3490059"/>
                <a:chExt cx="976900" cy="463332"/>
              </a:xfrm>
            </p:grpSpPr>
            <p:pic>
              <p:nvPicPr>
                <p:cNvPr id="9268" name="Picture 17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893720" y="3490059"/>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69" name="Picture 17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02351" y="3581119"/>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0" name="Picture 17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17414" y="367201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71" name="Picture 17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35620" y="376289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9249" name="Group 152"/>
            <p:cNvGrpSpPr>
              <a:grpSpLocks/>
            </p:cNvGrpSpPr>
            <p:nvPr/>
          </p:nvGrpSpPr>
          <p:grpSpPr bwMode="auto">
            <a:xfrm>
              <a:off x="2259364" y="1337703"/>
              <a:ext cx="6207023" cy="4402952"/>
              <a:chOff x="2259364" y="1337703"/>
              <a:chExt cx="6207023" cy="4402952"/>
            </a:xfrm>
          </p:grpSpPr>
          <p:grpSp>
            <p:nvGrpSpPr>
              <p:cNvPr id="9250" name="Group 153"/>
              <p:cNvGrpSpPr>
                <a:grpSpLocks/>
              </p:cNvGrpSpPr>
              <p:nvPr/>
            </p:nvGrpSpPr>
            <p:grpSpPr bwMode="auto">
              <a:xfrm>
                <a:off x="2259364" y="1337703"/>
                <a:ext cx="6207023" cy="4402952"/>
                <a:chOff x="2258262" y="1134824"/>
                <a:chExt cx="6207023" cy="4402952"/>
              </a:xfrm>
            </p:grpSpPr>
            <p:sp>
              <p:nvSpPr>
                <p:cNvPr id="163" name="TextBox 162"/>
                <p:cNvSpPr txBox="1"/>
                <p:nvPr/>
              </p:nvSpPr>
              <p:spPr>
                <a:xfrm>
                  <a:off x="3115553" y="4674016"/>
                  <a:ext cx="838178" cy="584308"/>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3.4</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3.5</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3.6</a:t>
                  </a:r>
                </a:p>
                <a:p>
                  <a:pPr defTabSz="914400" fontAlgn="auto">
                    <a:spcBef>
                      <a:spcPts val="0"/>
                    </a:spcBef>
                    <a:spcAft>
                      <a:spcPts val="0"/>
                    </a:spcAft>
                    <a:defRPr/>
                  </a:pPr>
                  <a:r>
                    <a:rPr lang="en-US" sz="800" kern="0" dirty="0">
                      <a:solidFill>
                        <a:srgbClr val="6E6E6E"/>
                      </a:solidFill>
                      <a:latin typeface="+mn-lt"/>
                      <a:ea typeface="+mn-ea"/>
                      <a:cs typeface="+mn-cs"/>
                    </a:rPr>
                    <a:t>Release 4.0</a:t>
                  </a:r>
                </a:p>
              </p:txBody>
            </p:sp>
            <p:sp>
              <p:nvSpPr>
                <p:cNvPr id="164" name="Rectangle 163"/>
                <p:cNvSpPr/>
                <p:nvPr/>
              </p:nvSpPr>
              <p:spPr>
                <a:xfrm>
                  <a:off x="2258326" y="4785162"/>
                  <a:ext cx="811191" cy="338201"/>
                </a:xfrm>
                <a:prstGeom prst="rect">
                  <a:avLst/>
                </a:prstGeom>
                <a:noFill/>
              </p:spPr>
              <p:txBody>
                <a:bodyPr wrap="none">
                  <a:spAutoFit/>
                </a:bodyPr>
                <a:lstStyle/>
                <a:p>
                  <a:pPr algn="ctr" defTabSz="914400" fontAlgn="auto">
                    <a:spcBef>
                      <a:spcPts val="0"/>
                    </a:spcBef>
                    <a:spcAft>
                      <a:spcPts val="0"/>
                    </a:spcAft>
                    <a:defRPr/>
                  </a:pPr>
                  <a:r>
                    <a:rPr lang="en-US" sz="1600" b="1" kern="0" dirty="0">
                      <a:ln w="9000" cmpd="sng">
                        <a:noFill/>
                        <a:prstDash val="solid"/>
                      </a:ln>
                      <a:solidFill>
                        <a:srgbClr val="FC7700"/>
                      </a:solidFill>
                      <a:latin typeface="+mn-lt"/>
                      <a:ea typeface="+mn-ea"/>
                      <a:cs typeface="+mn-cs"/>
                    </a:rPr>
                    <a:t>AGILE</a:t>
                  </a:r>
                  <a:endParaRPr lang="en-US" b="1" kern="0" cap="all" dirty="0">
                    <a:ln w="9000" cmpd="sng">
                      <a:noFill/>
                      <a:prstDash val="solid"/>
                    </a:ln>
                    <a:solidFill>
                      <a:srgbClr val="FC7700"/>
                    </a:solidFill>
                    <a:latin typeface="+mn-lt"/>
                    <a:ea typeface="+mn-ea"/>
                    <a:cs typeface="+mn-cs"/>
                  </a:endParaRPr>
                </a:p>
              </p:txBody>
            </p:sp>
            <p:sp>
              <p:nvSpPr>
                <p:cNvPr id="165" name="TextBox 164"/>
                <p:cNvSpPr txBox="1"/>
                <p:nvPr/>
              </p:nvSpPr>
              <p:spPr>
                <a:xfrm>
                  <a:off x="5218935" y="1134824"/>
                  <a:ext cx="838178" cy="584308"/>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1.1</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1.2</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1.23</a:t>
                  </a:r>
                </a:p>
                <a:p>
                  <a:pPr defTabSz="914400" fontAlgn="auto">
                    <a:spcBef>
                      <a:spcPts val="0"/>
                    </a:spcBef>
                    <a:spcAft>
                      <a:spcPts val="0"/>
                    </a:spcAft>
                    <a:defRPr/>
                  </a:pPr>
                  <a:r>
                    <a:rPr lang="en-US" sz="800" kern="0" dirty="0">
                      <a:solidFill>
                        <a:srgbClr val="6E6E6E"/>
                      </a:solidFill>
                      <a:latin typeface="+mn-lt"/>
                      <a:ea typeface="+mn-ea"/>
                      <a:cs typeface="+mn-cs"/>
                    </a:rPr>
                    <a:t>Release 1.5</a:t>
                  </a:r>
                </a:p>
              </p:txBody>
            </p:sp>
            <p:sp>
              <p:nvSpPr>
                <p:cNvPr id="166" name="TextBox 165"/>
                <p:cNvSpPr txBox="1"/>
                <p:nvPr/>
              </p:nvSpPr>
              <p:spPr>
                <a:xfrm>
                  <a:off x="7585834" y="3184665"/>
                  <a:ext cx="838178" cy="585896"/>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4.4</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4.5</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4.6</a:t>
                  </a:r>
                </a:p>
                <a:p>
                  <a:pPr defTabSz="914400" fontAlgn="auto">
                    <a:spcBef>
                      <a:spcPts val="0"/>
                    </a:spcBef>
                    <a:spcAft>
                      <a:spcPts val="0"/>
                    </a:spcAft>
                    <a:defRPr/>
                  </a:pPr>
                  <a:r>
                    <a:rPr lang="en-US" sz="800" kern="0" dirty="0">
                      <a:solidFill>
                        <a:srgbClr val="6E6E6E"/>
                      </a:solidFill>
                      <a:latin typeface="+mn-lt"/>
                      <a:ea typeface="+mn-ea"/>
                      <a:cs typeface="+mn-cs"/>
                    </a:rPr>
                    <a:t>Release 5.0</a:t>
                  </a:r>
                </a:p>
              </p:txBody>
            </p:sp>
            <p:sp>
              <p:nvSpPr>
                <p:cNvPr id="167" name="TextBox 166"/>
                <p:cNvSpPr txBox="1"/>
                <p:nvPr/>
              </p:nvSpPr>
              <p:spPr>
                <a:xfrm>
                  <a:off x="2869498" y="2195470"/>
                  <a:ext cx="838178" cy="584308"/>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2.4</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2.5</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2.6</a:t>
                  </a:r>
                </a:p>
                <a:p>
                  <a:pPr defTabSz="914400" fontAlgn="auto">
                    <a:spcBef>
                      <a:spcPts val="0"/>
                    </a:spcBef>
                    <a:spcAft>
                      <a:spcPts val="0"/>
                    </a:spcAft>
                    <a:defRPr/>
                  </a:pPr>
                  <a:r>
                    <a:rPr lang="en-US" sz="800" kern="0" dirty="0">
                      <a:solidFill>
                        <a:srgbClr val="6E6E6E"/>
                      </a:solidFill>
                      <a:latin typeface="+mn-lt"/>
                      <a:ea typeface="+mn-ea"/>
                      <a:cs typeface="+mn-cs"/>
                    </a:rPr>
                    <a:t>Release 3.0</a:t>
                  </a:r>
                </a:p>
              </p:txBody>
            </p:sp>
            <p:sp>
              <p:nvSpPr>
                <p:cNvPr id="168" name="TextBox 167"/>
                <p:cNvSpPr txBox="1"/>
                <p:nvPr/>
              </p:nvSpPr>
              <p:spPr>
                <a:xfrm>
                  <a:off x="3671163" y="3580027"/>
                  <a:ext cx="838178" cy="584308"/>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1.4</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1.5</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1.6</a:t>
                  </a:r>
                </a:p>
                <a:p>
                  <a:pPr defTabSz="914400" fontAlgn="auto">
                    <a:spcBef>
                      <a:spcPts val="0"/>
                    </a:spcBef>
                    <a:spcAft>
                      <a:spcPts val="0"/>
                    </a:spcAft>
                    <a:defRPr/>
                  </a:pPr>
                  <a:r>
                    <a:rPr lang="en-US" sz="800" kern="0" dirty="0">
                      <a:solidFill>
                        <a:srgbClr val="6E6E6E"/>
                      </a:solidFill>
                      <a:latin typeface="+mn-lt"/>
                      <a:ea typeface="+mn-ea"/>
                      <a:cs typeface="+mn-cs"/>
                    </a:rPr>
                    <a:t>Release 2.0</a:t>
                  </a:r>
                </a:p>
              </p:txBody>
            </p:sp>
            <p:sp>
              <p:nvSpPr>
                <p:cNvPr id="169" name="TextBox 168"/>
                <p:cNvSpPr txBox="1"/>
                <p:nvPr/>
              </p:nvSpPr>
              <p:spPr>
                <a:xfrm>
                  <a:off x="7627107" y="4953468"/>
                  <a:ext cx="838178" cy="584308"/>
                </a:xfrm>
                <a:prstGeom prst="rect">
                  <a:avLst/>
                </a:prstGeom>
                <a:noFill/>
              </p:spPr>
              <p:txBody>
                <a:bodyPr>
                  <a:spAutoFit/>
                </a:bodyPr>
                <a:lstStyle/>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1.4</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1.5</a:t>
                  </a:r>
                </a:p>
                <a:p>
                  <a:pPr defTabSz="914400" fontAlgn="auto">
                    <a:spcBef>
                      <a:spcPts val="0"/>
                    </a:spcBef>
                    <a:spcAft>
                      <a:spcPts val="0"/>
                    </a:spcAft>
                    <a:defRPr/>
                  </a:pPr>
                  <a:r>
                    <a:rPr lang="en-US" sz="800" kern="0" dirty="0">
                      <a:solidFill>
                        <a:srgbClr val="FFFFFF">
                          <a:lumMod val="75000"/>
                        </a:srgbClr>
                      </a:solidFill>
                      <a:latin typeface="+mn-lt"/>
                      <a:ea typeface="+mn-ea"/>
                      <a:cs typeface="+mn-cs"/>
                    </a:rPr>
                    <a:t>Release 1.6</a:t>
                  </a:r>
                </a:p>
                <a:p>
                  <a:pPr defTabSz="914400" fontAlgn="auto">
                    <a:spcBef>
                      <a:spcPts val="0"/>
                    </a:spcBef>
                    <a:spcAft>
                      <a:spcPts val="0"/>
                    </a:spcAft>
                    <a:defRPr/>
                  </a:pPr>
                  <a:r>
                    <a:rPr lang="en-US" sz="800" kern="0" dirty="0">
                      <a:solidFill>
                        <a:srgbClr val="6E6E6E"/>
                      </a:solidFill>
                      <a:latin typeface="+mn-lt"/>
                      <a:ea typeface="+mn-ea"/>
                      <a:cs typeface="+mn-cs"/>
                    </a:rPr>
                    <a:t>Release 2.0</a:t>
                  </a:r>
                </a:p>
              </p:txBody>
            </p:sp>
          </p:grpSp>
          <p:grpSp>
            <p:nvGrpSpPr>
              <p:cNvPr id="9251" name="Group 154"/>
              <p:cNvGrpSpPr>
                <a:grpSpLocks/>
              </p:cNvGrpSpPr>
              <p:nvPr/>
            </p:nvGrpSpPr>
            <p:grpSpPr bwMode="auto">
              <a:xfrm>
                <a:off x="3573057" y="2572844"/>
                <a:ext cx="858694" cy="372451"/>
                <a:chOff x="3777608" y="3695660"/>
                <a:chExt cx="858694" cy="372451"/>
              </a:xfrm>
            </p:grpSpPr>
            <p:pic>
              <p:nvPicPr>
                <p:cNvPr id="9256" name="Picture 15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7" name="Picture 16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8" name="Picture 16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52" name="Group 155"/>
              <p:cNvGrpSpPr>
                <a:grpSpLocks/>
              </p:cNvGrpSpPr>
              <p:nvPr/>
            </p:nvGrpSpPr>
            <p:grpSpPr bwMode="auto">
              <a:xfrm>
                <a:off x="4754419" y="1896257"/>
                <a:ext cx="858694" cy="372451"/>
                <a:chOff x="3777608" y="3695660"/>
                <a:chExt cx="858694" cy="372451"/>
              </a:xfrm>
            </p:grpSpPr>
            <p:pic>
              <p:nvPicPr>
                <p:cNvPr id="9253" name="Picture 15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4" name="Picture 15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55" name="Picture 15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78" name="Group 177"/>
          <p:cNvGrpSpPr>
            <a:grpSpLocks/>
          </p:cNvGrpSpPr>
          <p:nvPr/>
        </p:nvGrpSpPr>
        <p:grpSpPr bwMode="auto">
          <a:xfrm>
            <a:off x="2442105" y="2768599"/>
            <a:ext cx="6103937" cy="2344738"/>
            <a:chOff x="1648176" y="1581267"/>
            <a:chExt cx="6104488" cy="2344067"/>
          </a:xfrm>
        </p:grpSpPr>
        <p:grpSp>
          <p:nvGrpSpPr>
            <p:cNvPr id="9239" name="Group 178"/>
            <p:cNvGrpSpPr>
              <a:grpSpLocks/>
            </p:cNvGrpSpPr>
            <p:nvPr/>
          </p:nvGrpSpPr>
          <p:grpSpPr bwMode="auto">
            <a:xfrm>
              <a:off x="1648176" y="1581267"/>
              <a:ext cx="6104488" cy="2344067"/>
              <a:chOff x="1648176" y="1581267"/>
              <a:chExt cx="6104488" cy="2344067"/>
            </a:xfrm>
          </p:grpSpPr>
          <p:cxnSp>
            <p:nvCxnSpPr>
              <p:cNvPr id="9241" name="Straight Connector 309"/>
              <p:cNvCxnSpPr>
                <a:cxnSpLocks noChangeShapeType="1"/>
              </p:cNvCxnSpPr>
              <p:nvPr/>
            </p:nvCxnSpPr>
            <p:spPr bwMode="auto">
              <a:xfrm>
                <a:off x="1648176" y="3779240"/>
                <a:ext cx="1482490" cy="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cxnSp>
            <p:nvCxnSpPr>
              <p:cNvPr id="9242" name="Straight Connector 309"/>
              <p:cNvCxnSpPr>
                <a:cxnSpLocks noChangeShapeType="1"/>
              </p:cNvCxnSpPr>
              <p:nvPr/>
            </p:nvCxnSpPr>
            <p:spPr bwMode="auto">
              <a:xfrm>
                <a:off x="2749666" y="3779240"/>
                <a:ext cx="1481915" cy="8308"/>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cxnSp>
            <p:nvCxnSpPr>
              <p:cNvPr id="9243" name="Straight Connector 309"/>
              <p:cNvCxnSpPr>
                <a:cxnSpLocks noChangeShapeType="1"/>
              </p:cNvCxnSpPr>
              <p:nvPr/>
            </p:nvCxnSpPr>
            <p:spPr bwMode="auto">
              <a:xfrm flipV="1">
                <a:off x="4863050" y="2998498"/>
                <a:ext cx="1066832" cy="702349"/>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sp>
            <p:nvSpPr>
              <p:cNvPr id="9244" name="Isosceles Triangle 183"/>
              <p:cNvSpPr>
                <a:spLocks noChangeArrowheads="1"/>
              </p:cNvSpPr>
              <p:nvPr/>
            </p:nvSpPr>
            <p:spPr bwMode="auto">
              <a:xfrm rot="14152416" flipV="1">
                <a:off x="6736928" y="2323444"/>
                <a:ext cx="284663" cy="85397"/>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900">
                  <a:solidFill>
                    <a:srgbClr val="6E6E6E"/>
                  </a:solidFill>
                </a:endParaRPr>
              </a:p>
            </p:txBody>
          </p:sp>
          <p:sp>
            <p:nvSpPr>
              <p:cNvPr id="9245" name="Isosceles Triangle 184"/>
              <p:cNvSpPr>
                <a:spLocks noChangeArrowheads="1"/>
              </p:cNvSpPr>
              <p:nvPr/>
            </p:nvSpPr>
            <p:spPr bwMode="auto">
              <a:xfrm rot="13958193" flipV="1">
                <a:off x="5227772" y="3327332"/>
                <a:ext cx="254186" cy="76254"/>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900">
                  <a:solidFill>
                    <a:srgbClr val="6E6E6E"/>
                  </a:solidFill>
                </a:endParaRPr>
              </a:p>
            </p:txBody>
          </p:sp>
          <p:cxnSp>
            <p:nvCxnSpPr>
              <p:cNvPr id="9246" name="Straight Connector 309"/>
              <p:cNvCxnSpPr>
                <a:cxnSpLocks noChangeShapeType="1"/>
              </p:cNvCxnSpPr>
              <p:nvPr/>
            </p:nvCxnSpPr>
            <p:spPr bwMode="auto">
              <a:xfrm flipV="1">
                <a:off x="7692114" y="1581267"/>
                <a:ext cx="60550" cy="20066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sp>
            <p:nvSpPr>
              <p:cNvPr id="9247" name="Isosceles Triangle 186"/>
              <p:cNvSpPr>
                <a:spLocks noChangeArrowheads="1"/>
              </p:cNvSpPr>
              <p:nvPr/>
            </p:nvSpPr>
            <p:spPr bwMode="auto">
              <a:xfrm rot="16200000" flipV="1">
                <a:off x="3015341" y="3746214"/>
                <a:ext cx="275572" cy="82668"/>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900">
                  <a:solidFill>
                    <a:srgbClr val="6E6E6E"/>
                  </a:solidFill>
                </a:endParaRPr>
              </a:p>
            </p:txBody>
          </p:sp>
        </p:grpSp>
        <p:cxnSp>
          <p:nvCxnSpPr>
            <p:cNvPr id="9240" name="Straight Connector 309"/>
            <p:cNvCxnSpPr>
              <a:cxnSpLocks noChangeShapeType="1"/>
            </p:cNvCxnSpPr>
            <p:nvPr/>
          </p:nvCxnSpPr>
          <p:spPr bwMode="auto">
            <a:xfrm flipV="1">
              <a:off x="6275366" y="1969935"/>
              <a:ext cx="1193336" cy="78991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grpSp>
      <p:grpSp>
        <p:nvGrpSpPr>
          <p:cNvPr id="9225" name="Group 204"/>
          <p:cNvGrpSpPr>
            <a:grpSpLocks/>
          </p:cNvGrpSpPr>
          <p:nvPr/>
        </p:nvGrpSpPr>
        <p:grpSpPr bwMode="auto">
          <a:xfrm>
            <a:off x="2438400" y="4536546"/>
            <a:ext cx="5403850" cy="684212"/>
            <a:chOff x="2438391" y="4519782"/>
            <a:chExt cx="5404079" cy="684667"/>
          </a:xfrm>
        </p:grpSpPr>
        <p:cxnSp>
          <p:nvCxnSpPr>
            <p:cNvPr id="9227" name="Straight Connector 309"/>
            <p:cNvCxnSpPr>
              <a:cxnSpLocks noChangeShapeType="1"/>
              <a:stCxn id="9232" idx="1"/>
            </p:cNvCxnSpPr>
            <p:nvPr/>
          </p:nvCxnSpPr>
          <p:spPr bwMode="auto">
            <a:xfrm flipH="1" flipV="1">
              <a:off x="2438391" y="4961995"/>
              <a:ext cx="4832579" cy="1154"/>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9228" name="Group 46"/>
            <p:cNvGrpSpPr>
              <a:grpSpLocks/>
            </p:cNvGrpSpPr>
            <p:nvPr/>
          </p:nvGrpSpPr>
          <p:grpSpPr bwMode="auto">
            <a:xfrm>
              <a:off x="4951950" y="4519782"/>
              <a:ext cx="2890520" cy="684667"/>
              <a:chOff x="4192102" y="3332132"/>
              <a:chExt cx="2890520" cy="684667"/>
            </a:xfrm>
          </p:grpSpPr>
          <p:sp>
            <p:nvSpPr>
              <p:cNvPr id="60" name="Isosceles Triangle 59"/>
              <p:cNvSpPr/>
              <p:nvPr/>
            </p:nvSpPr>
            <p:spPr bwMode="auto">
              <a:xfrm rot="16200000" flipV="1">
                <a:off x="5759338" y="3761850"/>
                <a:ext cx="152501" cy="4604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grpSp>
            <p:nvGrpSpPr>
              <p:cNvPr id="9230" name="Group 48"/>
              <p:cNvGrpSpPr>
                <a:grpSpLocks/>
              </p:cNvGrpSpPr>
              <p:nvPr/>
            </p:nvGrpSpPr>
            <p:grpSpPr bwMode="auto">
              <a:xfrm>
                <a:off x="4192102" y="3393484"/>
                <a:ext cx="886547" cy="584564"/>
                <a:chOff x="4192102" y="3393484"/>
                <a:chExt cx="886547" cy="584564"/>
              </a:xfrm>
            </p:grpSpPr>
            <p:grpSp>
              <p:nvGrpSpPr>
                <p:cNvPr id="9234" name="Group 52"/>
                <p:cNvGrpSpPr>
                  <a:grpSpLocks/>
                </p:cNvGrpSpPr>
                <p:nvPr/>
              </p:nvGrpSpPr>
              <p:grpSpPr bwMode="auto">
                <a:xfrm>
                  <a:off x="4219955" y="3605597"/>
                  <a:ext cx="858694" cy="372451"/>
                  <a:chOff x="3777608" y="3695660"/>
                  <a:chExt cx="858694" cy="372451"/>
                </a:xfrm>
              </p:grpSpPr>
              <p:pic>
                <p:nvPicPr>
                  <p:cNvPr id="9236" name="Picture 5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7" name="Picture 5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8" name="Picture 5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235" name="TextBox 370"/>
                <p:cNvSpPr txBox="1">
                  <a:spLocks noChangeArrowheads="1"/>
                </p:cNvSpPr>
                <p:nvPr/>
              </p:nvSpPr>
              <p:spPr bwMode="auto">
                <a:xfrm>
                  <a:off x="4192102" y="3393484"/>
                  <a:ext cx="66285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r>
                    <a:rPr lang="en-US" sz="900">
                      <a:solidFill>
                        <a:srgbClr val="000000"/>
                      </a:solidFill>
                    </a:rPr>
                    <a:t>Weblogic</a:t>
                  </a:r>
                </a:p>
              </p:txBody>
            </p:sp>
          </p:grpSp>
          <p:grpSp>
            <p:nvGrpSpPr>
              <p:cNvPr id="9231" name="Group 49"/>
              <p:cNvGrpSpPr>
                <a:grpSpLocks/>
              </p:cNvGrpSpPr>
              <p:nvPr/>
            </p:nvGrpSpPr>
            <p:grpSpPr bwMode="auto">
              <a:xfrm>
                <a:off x="6511122" y="3332132"/>
                <a:ext cx="571500" cy="684667"/>
                <a:chOff x="6511122" y="3332132"/>
                <a:chExt cx="571500" cy="684667"/>
              </a:xfrm>
            </p:grpSpPr>
            <p:pic>
              <p:nvPicPr>
                <p:cNvPr id="9232" name="Picture 5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11122" y="3534199"/>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3" name="TextBox 370"/>
                <p:cNvSpPr txBox="1">
                  <a:spLocks noChangeArrowheads="1"/>
                </p:cNvSpPr>
                <p:nvPr/>
              </p:nvSpPr>
              <p:spPr bwMode="auto">
                <a:xfrm>
                  <a:off x="6511122" y="3332132"/>
                  <a:ext cx="5715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900">
                      <a:solidFill>
                        <a:srgbClr val="000000"/>
                      </a:solidFill>
                    </a:rPr>
                    <a:t>Oracle</a:t>
                  </a:r>
                </a:p>
              </p:txBody>
            </p:sp>
          </p:grpSp>
        </p:grpSp>
      </p:grpSp>
      <p:sp>
        <p:nvSpPr>
          <p:cNvPr id="208" name="Isosceles Triangle 207"/>
          <p:cNvSpPr/>
          <p:nvPr/>
        </p:nvSpPr>
        <p:spPr bwMode="auto">
          <a:xfrm rot="16200000" flipV="1">
            <a:off x="3833019" y="4941094"/>
            <a:ext cx="152400" cy="46038"/>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900" kern="0">
              <a:solidFill>
                <a:srgbClr val="6E6E6E"/>
              </a:solidFill>
              <a:latin typeface="+mn-lt"/>
              <a:ea typeface="+mn-ea"/>
              <a:cs typeface="ＭＳ Ｐゴシック"/>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1000"/>
                                        <p:tgtEl>
                                          <p:spTgt spid="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1000"/>
                                        <p:tgtEl>
                                          <p:spTgt spid="22"/>
                                        </p:tgtEl>
                                      </p:cBhvr>
                                    </p:animEffect>
                                  </p:childTnLst>
                                </p:cTn>
                              </p:par>
                              <p:par>
                                <p:cTn id="13" presetID="9"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1000"/>
                                        <p:tgtEl>
                                          <p:spTgt spid="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nodeType="clickEffect">
                                  <p:stCondLst>
                                    <p:cond delay="0"/>
                                  </p:stCondLst>
                                  <p:childTnLst>
                                    <p:set>
                                      <p:cBhvr>
                                        <p:cTn id="19" dur="1" fill="hold">
                                          <p:stCondLst>
                                            <p:cond delay="0"/>
                                          </p:stCondLst>
                                        </p:cTn>
                                        <p:tgtEl>
                                          <p:spTgt spid="151"/>
                                        </p:tgtEl>
                                        <p:attrNameLst>
                                          <p:attrName>style.visibility</p:attrName>
                                        </p:attrNameLst>
                                      </p:cBhvr>
                                      <p:to>
                                        <p:strVal val="visible"/>
                                      </p:to>
                                    </p:set>
                                    <p:animEffect transition="in" filter="dissolve">
                                      <p:cBhvr>
                                        <p:cTn id="20" dur="1000"/>
                                        <p:tgtEl>
                                          <p:spTgt spid="151"/>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178"/>
                                        </p:tgtEl>
                                        <p:attrNameLst>
                                          <p:attrName>style.visibility</p:attrName>
                                        </p:attrNameLst>
                                      </p:cBhvr>
                                      <p:to>
                                        <p:strVal val="visible"/>
                                      </p:to>
                                    </p:set>
                                    <p:animEffect transition="in" filter="wipe(down)">
                                      <p:cBhvr>
                                        <p:cTn id="25" dur="10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IE" dirty="0" smtClean="0">
                <a:latin typeface="Arial" charset="0"/>
              </a:rPr>
              <a:t>What’s this about?</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marL="0" indent="0" eaLnBrk="1" hangingPunct="1">
              <a:spcBef>
                <a:spcPct val="0"/>
              </a:spcBef>
              <a:buNone/>
            </a:pPr>
            <a:r>
              <a:rPr lang="en-US" dirty="0" smtClean="0">
                <a:latin typeface="Arial" charset="0"/>
              </a:rPr>
              <a:t>We will take a look at the APM Market Space, at </a:t>
            </a:r>
            <a:r>
              <a:rPr lang="en-US" dirty="0" err="1" smtClean="0">
                <a:latin typeface="Arial" charset="0"/>
              </a:rPr>
              <a:t>Appdynamics</a:t>
            </a:r>
            <a:r>
              <a:rPr lang="en-US" dirty="0" smtClean="0">
                <a:latin typeface="Arial" charset="0"/>
              </a:rPr>
              <a:t>’  Value Proposition and the competitive Landscape. We’ll use Gartner’s “Magic Quadrant’ and </a:t>
            </a:r>
            <a:r>
              <a:rPr lang="en-US" dirty="0" err="1" smtClean="0">
                <a:latin typeface="Arial" charset="0"/>
              </a:rPr>
              <a:t>Gartners</a:t>
            </a:r>
            <a:r>
              <a:rPr lang="en-US" dirty="0" smtClean="0">
                <a:latin typeface="Arial" charset="0"/>
              </a:rPr>
              <a:t> “5 Dimensions for APM” to do so.</a:t>
            </a:r>
            <a:br>
              <a:rPr lang="en-US" dirty="0" smtClean="0">
                <a:latin typeface="Arial" charset="0"/>
              </a:rPr>
            </a:br>
            <a:endParaRPr lang="en-US" dirty="0" smtClean="0">
              <a:latin typeface="Arial" charset="0"/>
            </a:endParaRPr>
          </a:p>
          <a:p>
            <a:pPr marL="0" indent="0" eaLnBrk="1" hangingPunct="1">
              <a:spcBef>
                <a:spcPct val="0"/>
              </a:spcBef>
              <a:buNone/>
            </a:pPr>
            <a:r>
              <a:rPr lang="en-US" dirty="0" smtClean="0">
                <a:latin typeface="Arial" charset="0"/>
              </a:rPr>
              <a:t>At the end of this chapter you should have an overview of how to best position and defend </a:t>
            </a:r>
            <a:r>
              <a:rPr lang="en-US" dirty="0" err="1" smtClean="0">
                <a:latin typeface="Arial" charset="0"/>
              </a:rPr>
              <a:t>Appdynamics</a:t>
            </a:r>
            <a:r>
              <a:rPr lang="en-US" dirty="0">
                <a:latin typeface="Arial" charset="0"/>
              </a:rPr>
              <a:t> </a:t>
            </a:r>
            <a:r>
              <a:rPr lang="en-US" dirty="0" smtClean="0">
                <a:latin typeface="Arial" charset="0"/>
              </a:rPr>
              <a:t>and feel confident to be able to successfully engage your customers.</a:t>
            </a:r>
            <a:endParaRPr lang="en-US"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IE" dirty="0" smtClean="0">
                <a:latin typeface="Arial" charset="0"/>
              </a:rPr>
              <a:t>Overview</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dirty="0" smtClean="0">
                <a:latin typeface="Arial" charset="0"/>
              </a:rPr>
              <a:t>The Application Performance Management (APM) Market opportunity</a:t>
            </a:r>
          </a:p>
          <a:p>
            <a:pPr eaLnBrk="1" hangingPunct="1">
              <a:spcBef>
                <a:spcPct val="0"/>
              </a:spcBef>
            </a:pPr>
            <a:r>
              <a:rPr lang="en-US" dirty="0" smtClean="0">
                <a:latin typeface="Arial" charset="0"/>
              </a:rPr>
              <a:t>AppDynamics </a:t>
            </a:r>
            <a:r>
              <a:rPr lang="en-US" dirty="0">
                <a:latin typeface="Arial" charset="0"/>
              </a:rPr>
              <a:t>Value </a:t>
            </a:r>
            <a:r>
              <a:rPr lang="en-US" dirty="0" smtClean="0">
                <a:latin typeface="Arial" charset="0"/>
              </a:rPr>
              <a:t>Proposition</a:t>
            </a:r>
          </a:p>
          <a:p>
            <a:pPr eaLnBrk="1" hangingPunct="1">
              <a:spcBef>
                <a:spcPct val="0"/>
              </a:spcBef>
            </a:pPr>
            <a:r>
              <a:rPr lang="en-US" dirty="0" smtClean="0">
                <a:latin typeface="Arial" charset="0"/>
              </a:rPr>
              <a:t>The Gartner “5 Dimensions for APM”</a:t>
            </a:r>
          </a:p>
          <a:p>
            <a:pPr eaLnBrk="1" hangingPunct="1">
              <a:spcBef>
                <a:spcPct val="0"/>
              </a:spcBef>
            </a:pPr>
            <a:r>
              <a:rPr lang="en-US" dirty="0">
                <a:latin typeface="Arial" charset="0"/>
              </a:rPr>
              <a:t>The Gartner “Magic </a:t>
            </a:r>
            <a:r>
              <a:rPr lang="en-US" dirty="0" smtClean="0">
                <a:latin typeface="Arial" charset="0"/>
              </a:rPr>
              <a:t>Quadrant”</a:t>
            </a:r>
          </a:p>
          <a:p>
            <a:pPr eaLnBrk="1" hangingPunct="1">
              <a:spcBef>
                <a:spcPct val="0"/>
              </a:spcBef>
            </a:pPr>
            <a:r>
              <a:rPr lang="en-US" dirty="0" smtClean="0">
                <a:latin typeface="Arial" charset="0"/>
              </a:rPr>
              <a:t>Unique Differentiators</a:t>
            </a:r>
          </a:p>
          <a:p>
            <a:pPr eaLnBrk="1" hangingPunct="1">
              <a:spcBef>
                <a:spcPct val="0"/>
              </a:spcBef>
            </a:pPr>
            <a:r>
              <a:rPr lang="en-US" dirty="0" smtClean="0">
                <a:latin typeface="Arial" charset="0"/>
              </a:rPr>
              <a:t>Demo</a:t>
            </a:r>
            <a:endParaRPr lang="en-US" dirty="0">
              <a:latin typeface="Arial" charset="0"/>
            </a:endParaRPr>
          </a:p>
        </p:txBody>
      </p:sp>
    </p:spTree>
    <p:extLst>
      <p:ext uri="{BB962C8B-B14F-4D97-AF65-F5344CB8AC3E}">
        <p14:creationId xmlns:p14="http://schemas.microsoft.com/office/powerpoint/2010/main" val="32302953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p-Down Arrow 3"/>
          <p:cNvSpPr/>
          <p:nvPr/>
        </p:nvSpPr>
        <p:spPr>
          <a:xfrm rot="18900000">
            <a:off x="2837205" y="4734285"/>
            <a:ext cx="985666" cy="2188861"/>
          </a:xfrm>
          <a:prstGeom prst="upDown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dirty="0">
                <a:latin typeface="Arial" charset="0"/>
              </a:rPr>
              <a:t>The </a:t>
            </a:r>
            <a:r>
              <a:rPr lang="en-US" dirty="0" smtClean="0">
                <a:latin typeface="Arial" charset="0"/>
              </a:rPr>
              <a:t>APM </a:t>
            </a:r>
            <a:r>
              <a:rPr lang="en-US" dirty="0">
                <a:latin typeface="Arial" charset="0"/>
              </a:rPr>
              <a:t>Market opportunity</a:t>
            </a: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b="1" dirty="0">
                <a:latin typeface="Arial" charset="0"/>
              </a:rPr>
              <a:t>Application performance management </a:t>
            </a:r>
            <a:r>
              <a:rPr lang="en-US" dirty="0">
                <a:latin typeface="Arial" charset="0"/>
              </a:rPr>
              <a:t>(APM), is the discipline within systems management that focuses on monitoring and managing the performance and availability of software </a:t>
            </a:r>
            <a:r>
              <a:rPr lang="en-US" dirty="0" smtClean="0">
                <a:latin typeface="Arial" charset="0"/>
              </a:rPr>
              <a:t>applications.</a:t>
            </a:r>
            <a:br>
              <a:rPr lang="en-US" dirty="0" smtClean="0">
                <a:latin typeface="Arial" charset="0"/>
              </a:rPr>
            </a:br>
            <a:r>
              <a:rPr lang="en-US" sz="2800" dirty="0" smtClean="0">
                <a:latin typeface="Arial" charset="0"/>
                <a:hlinkClick r:id="rId3"/>
              </a:rPr>
              <a:t>http://en.wikipedia.org/wiki/Application_performance_managemen</a:t>
            </a:r>
            <a:r>
              <a:rPr lang="en-US" dirty="0" smtClean="0">
                <a:latin typeface="Arial" charset="0"/>
                <a:hlinkClick r:id="rId3"/>
              </a:rPr>
              <a:t>t</a:t>
            </a:r>
            <a:endParaRPr lang="en-US" sz="2000" dirty="0">
              <a:latin typeface="Arial" charset="0"/>
            </a:endParaRPr>
          </a:p>
          <a:p>
            <a:pPr eaLnBrk="1" hangingPunct="1">
              <a:spcBef>
                <a:spcPct val="0"/>
              </a:spcBef>
            </a:pPr>
            <a:endParaRPr lang="en-US" dirty="0" smtClean="0">
              <a:latin typeface="Arial" charset="0"/>
            </a:endParaRPr>
          </a:p>
          <a:p>
            <a:pPr eaLnBrk="1" hangingPunct="1">
              <a:spcBef>
                <a:spcPct val="0"/>
              </a:spcBef>
            </a:pPr>
            <a:r>
              <a:rPr lang="en-US" b="1" dirty="0" smtClean="0">
                <a:latin typeface="Arial" charset="0"/>
              </a:rPr>
              <a:t>“In </a:t>
            </a:r>
            <a:r>
              <a:rPr lang="en-US" b="1" dirty="0">
                <a:latin typeface="Arial" charset="0"/>
              </a:rPr>
              <a:t>short, </a:t>
            </a:r>
            <a:r>
              <a:rPr lang="en-US" b="1" dirty="0">
                <a:solidFill>
                  <a:srgbClr val="000000"/>
                </a:solidFill>
                <a:latin typeface="Arial" charset="0"/>
              </a:rPr>
              <a:t>software</a:t>
            </a:r>
            <a:r>
              <a:rPr lang="en-US" b="1" dirty="0">
                <a:latin typeface="Arial" charset="0"/>
              </a:rPr>
              <a:t> is eating the </a:t>
            </a:r>
            <a:r>
              <a:rPr lang="en-US" b="1" dirty="0" smtClean="0">
                <a:latin typeface="Arial" charset="0"/>
              </a:rPr>
              <a:t>world.” </a:t>
            </a:r>
            <a:r>
              <a:rPr lang="en-US" sz="2800" dirty="0" smtClean="0">
                <a:latin typeface="Arial" charset="0"/>
              </a:rPr>
              <a:t>Marc Andreessen</a:t>
            </a:r>
            <a:br>
              <a:rPr lang="en-US" sz="2800" dirty="0" smtClean="0">
                <a:latin typeface="Arial" charset="0"/>
              </a:rPr>
            </a:br>
            <a:r>
              <a:rPr lang="en-US" sz="2800" dirty="0" smtClean="0">
                <a:latin typeface="Arial" charset="0"/>
                <a:hlinkClick r:id="rId4"/>
              </a:rPr>
              <a:t>http</a:t>
            </a:r>
            <a:r>
              <a:rPr lang="en-US" sz="2800" dirty="0">
                <a:latin typeface="Arial" charset="0"/>
                <a:hlinkClick r:id="rId4"/>
              </a:rPr>
              <a:t>://online.wsj.com/article/SB10001424053111903480904576512250915629460.</a:t>
            </a:r>
            <a:r>
              <a:rPr lang="en-US" sz="2800" dirty="0" smtClean="0">
                <a:latin typeface="Arial" charset="0"/>
                <a:hlinkClick r:id="rId4"/>
              </a:rPr>
              <a:t>html</a:t>
            </a:r>
            <a:endParaRPr lang="en-US" sz="4000" dirty="0" smtClean="0">
              <a:latin typeface="Arial" charset="0"/>
            </a:endParaRPr>
          </a:p>
        </p:txBody>
      </p:sp>
    </p:spTree>
    <p:extLst>
      <p:ext uri="{BB962C8B-B14F-4D97-AF65-F5344CB8AC3E}">
        <p14:creationId xmlns:p14="http://schemas.microsoft.com/office/powerpoint/2010/main" val="1080688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dirty="0">
                <a:latin typeface="Arial" charset="0"/>
              </a:rPr>
              <a:t>AppDynamics Value </a:t>
            </a:r>
            <a:r>
              <a:rPr lang="en-US" dirty="0" smtClean="0">
                <a:latin typeface="Arial" charset="0"/>
              </a:rPr>
              <a:t>Proposition</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dirty="0" smtClean="0">
                <a:latin typeface="Arial" charset="0"/>
              </a:rPr>
              <a:t>So what is it we do?</a:t>
            </a:r>
          </a:p>
          <a:p>
            <a:pPr lvl="1" eaLnBrk="1" hangingPunct="1">
              <a:spcBef>
                <a:spcPct val="0"/>
              </a:spcBef>
            </a:pPr>
            <a:r>
              <a:rPr lang="en-US" sz="2400" dirty="0" smtClean="0">
                <a:latin typeface="Arial" charset="0"/>
              </a:rPr>
              <a:t>Monitor end user experience</a:t>
            </a:r>
          </a:p>
          <a:p>
            <a:pPr lvl="1" eaLnBrk="1" hangingPunct="1">
              <a:spcBef>
                <a:spcPct val="0"/>
              </a:spcBef>
            </a:pPr>
            <a:r>
              <a:rPr lang="en-US" sz="2400" dirty="0" smtClean="0">
                <a:latin typeface="Arial" charset="0"/>
              </a:rPr>
              <a:t>Capture root cause analysis details</a:t>
            </a:r>
          </a:p>
          <a:p>
            <a:pPr lvl="1" eaLnBrk="1" hangingPunct="1">
              <a:spcBef>
                <a:spcPct val="0"/>
              </a:spcBef>
            </a:pPr>
            <a:r>
              <a:rPr lang="en-US" sz="2400" dirty="0" smtClean="0">
                <a:latin typeface="Arial" charset="0"/>
              </a:rPr>
              <a:t>Map transactions in distributed environments</a:t>
            </a:r>
          </a:p>
          <a:p>
            <a:pPr lvl="1" eaLnBrk="1" hangingPunct="1">
              <a:spcBef>
                <a:spcPct val="0"/>
              </a:spcBef>
            </a:pPr>
            <a:r>
              <a:rPr lang="en-US" sz="2400" dirty="0" smtClean="0">
                <a:latin typeface="Arial" charset="0"/>
              </a:rPr>
              <a:t>Automate routine operations</a:t>
            </a:r>
            <a:endParaRPr lang="en-US" dirty="0">
              <a:latin typeface="Arial" charset="0"/>
            </a:endParaRPr>
          </a:p>
          <a:p>
            <a:pPr eaLnBrk="1" hangingPunct="1">
              <a:spcBef>
                <a:spcPct val="0"/>
              </a:spcBef>
            </a:pPr>
            <a:r>
              <a:rPr lang="en-US" dirty="0" smtClean="0">
                <a:latin typeface="Arial" charset="0"/>
              </a:rPr>
              <a:t>All true, but is that really the value?</a:t>
            </a:r>
          </a:p>
          <a:p>
            <a:pPr eaLnBrk="1" hangingPunct="1">
              <a:spcBef>
                <a:spcPct val="0"/>
              </a:spcBef>
            </a:pPr>
            <a:r>
              <a:rPr lang="en-US" dirty="0" smtClean="0">
                <a:latin typeface="Arial" charset="0"/>
              </a:rPr>
              <a:t>What is the benefit if the customer does all the above?</a:t>
            </a:r>
            <a:endParaRPr lang="en-US" sz="2400" dirty="0" smtClean="0">
              <a:latin typeface="Arial" charset="0"/>
            </a:endParaRPr>
          </a:p>
          <a:p>
            <a:pPr eaLnBrk="1" hangingPunct="1">
              <a:spcBef>
                <a:spcPct val="0"/>
              </a:spcBef>
            </a:pPr>
            <a:r>
              <a:rPr lang="en-US" b="1" dirty="0" smtClean="0">
                <a:latin typeface="Arial" charset="0"/>
              </a:rPr>
              <a:t>To manage the Quality of  Business Services</a:t>
            </a:r>
          </a:p>
          <a:p>
            <a:pPr lvl="1" eaLnBrk="1" hangingPunct="1">
              <a:spcBef>
                <a:spcPct val="0"/>
              </a:spcBef>
            </a:pPr>
            <a:r>
              <a:rPr lang="en-US" sz="2400" dirty="0" smtClean="0">
                <a:latin typeface="Arial" charset="0"/>
              </a:rPr>
              <a:t>In Production (meaning with low </a:t>
            </a:r>
            <a:r>
              <a:rPr lang="en-US" sz="2400" dirty="0" err="1" smtClean="0">
                <a:latin typeface="Arial" charset="0"/>
              </a:rPr>
              <a:t>eead</a:t>
            </a:r>
            <a:r>
              <a:rPr lang="en-US" sz="2400" dirty="0" smtClean="0">
                <a:latin typeface="Arial" charset="0"/>
              </a:rPr>
              <a:t>)</a:t>
            </a:r>
          </a:p>
          <a:p>
            <a:pPr lvl="1" eaLnBrk="1" hangingPunct="1">
              <a:spcBef>
                <a:spcPct val="0"/>
              </a:spcBef>
            </a:pPr>
            <a:r>
              <a:rPr lang="en-US" sz="2400" dirty="0" smtClean="0">
                <a:latin typeface="Arial" charset="0"/>
              </a:rPr>
              <a:t>During development</a:t>
            </a:r>
            <a:endParaRPr lang="en-US" sz="2400" dirty="0">
              <a:latin typeface="Arial" charset="0"/>
            </a:endParaRPr>
          </a:p>
        </p:txBody>
      </p:sp>
    </p:spTree>
    <p:extLst>
      <p:ext uri="{BB962C8B-B14F-4D97-AF65-F5344CB8AC3E}">
        <p14:creationId xmlns:p14="http://schemas.microsoft.com/office/powerpoint/2010/main" val="1767096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195">
                                            <p:txEl>
                                              <p:pRg st="1" end="1"/>
                                            </p:txEl>
                                          </p:spTgt>
                                        </p:tgtEl>
                                        <p:attrNameLst>
                                          <p:attrName>style.visibility</p:attrName>
                                        </p:attrNameLst>
                                      </p:cBhvr>
                                      <p:to>
                                        <p:strVal val="visible"/>
                                      </p:to>
                                    </p:set>
                                    <p:animEffect transition="in" filter="dissolve">
                                      <p:cBhvr>
                                        <p:cTn id="7" dur="500"/>
                                        <p:tgtEl>
                                          <p:spTgt spid="8195">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195">
                                            <p:txEl>
                                              <p:pRg st="2" end="2"/>
                                            </p:txEl>
                                          </p:spTgt>
                                        </p:tgtEl>
                                        <p:attrNameLst>
                                          <p:attrName>style.visibility</p:attrName>
                                        </p:attrNameLst>
                                      </p:cBhvr>
                                      <p:to>
                                        <p:strVal val="visible"/>
                                      </p:to>
                                    </p:set>
                                    <p:animEffect transition="in" filter="dissolve">
                                      <p:cBhvr>
                                        <p:cTn id="10" dur="500"/>
                                        <p:tgtEl>
                                          <p:spTgt spid="8195">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195">
                                            <p:txEl>
                                              <p:pRg st="3" end="3"/>
                                            </p:txEl>
                                          </p:spTgt>
                                        </p:tgtEl>
                                        <p:attrNameLst>
                                          <p:attrName>style.visibility</p:attrName>
                                        </p:attrNameLst>
                                      </p:cBhvr>
                                      <p:to>
                                        <p:strVal val="visible"/>
                                      </p:to>
                                    </p:set>
                                    <p:animEffect transition="in" filter="dissolve">
                                      <p:cBhvr>
                                        <p:cTn id="13" dur="500"/>
                                        <p:tgtEl>
                                          <p:spTgt spid="8195">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8195">
                                            <p:txEl>
                                              <p:pRg st="4" end="4"/>
                                            </p:txEl>
                                          </p:spTgt>
                                        </p:tgtEl>
                                        <p:attrNameLst>
                                          <p:attrName>style.visibility</p:attrName>
                                        </p:attrNameLst>
                                      </p:cBhvr>
                                      <p:to>
                                        <p:strVal val="visible"/>
                                      </p:to>
                                    </p:set>
                                    <p:animEffect transition="in" filter="dissolve">
                                      <p:cBhvr>
                                        <p:cTn id="16" dur="500"/>
                                        <p:tgtEl>
                                          <p:spTgt spid="8195">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8195">
                                            <p:txEl>
                                              <p:pRg st="5" end="5"/>
                                            </p:txEl>
                                          </p:spTgt>
                                        </p:tgtEl>
                                        <p:attrNameLst>
                                          <p:attrName>style.visibility</p:attrName>
                                        </p:attrNameLst>
                                      </p:cBhvr>
                                      <p:to>
                                        <p:strVal val="visible"/>
                                      </p:to>
                                    </p:set>
                                    <p:animEffect transition="in" filter="dissolve">
                                      <p:cBhvr>
                                        <p:cTn id="21" dur="500"/>
                                        <p:tgtEl>
                                          <p:spTgt spid="8195">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8195">
                                            <p:txEl>
                                              <p:pRg st="6" end="6"/>
                                            </p:txEl>
                                          </p:spTgt>
                                        </p:tgtEl>
                                        <p:attrNameLst>
                                          <p:attrName>style.visibility</p:attrName>
                                        </p:attrNameLst>
                                      </p:cBhvr>
                                      <p:to>
                                        <p:strVal val="visible"/>
                                      </p:to>
                                    </p:set>
                                    <p:animEffect transition="in" filter="dissolve">
                                      <p:cBhvr>
                                        <p:cTn id="26" dur="500"/>
                                        <p:tgtEl>
                                          <p:spTgt spid="8195">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8195">
                                            <p:txEl>
                                              <p:pRg st="7" end="7"/>
                                            </p:txEl>
                                          </p:spTgt>
                                        </p:tgtEl>
                                        <p:attrNameLst>
                                          <p:attrName>style.visibility</p:attrName>
                                        </p:attrNameLst>
                                      </p:cBhvr>
                                      <p:to>
                                        <p:strVal val="visible"/>
                                      </p:to>
                                    </p:set>
                                    <p:animEffect transition="in" filter="dissolve">
                                      <p:cBhvr>
                                        <p:cTn id="31" dur="500"/>
                                        <p:tgtEl>
                                          <p:spTgt spid="8195">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8195">
                                            <p:txEl>
                                              <p:pRg st="8" end="8"/>
                                            </p:txEl>
                                          </p:spTgt>
                                        </p:tgtEl>
                                        <p:attrNameLst>
                                          <p:attrName>style.visibility</p:attrName>
                                        </p:attrNameLst>
                                      </p:cBhvr>
                                      <p:to>
                                        <p:strVal val="visible"/>
                                      </p:to>
                                    </p:set>
                                    <p:animEffect transition="in" filter="dissolve">
                                      <p:cBhvr>
                                        <p:cTn id="36" dur="500"/>
                                        <p:tgtEl>
                                          <p:spTgt spid="8195">
                                            <p:txEl>
                                              <p:pRg st="8" end="8"/>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8195">
                                            <p:txEl>
                                              <p:pRg st="9" end="9"/>
                                            </p:txEl>
                                          </p:spTgt>
                                        </p:tgtEl>
                                        <p:attrNameLst>
                                          <p:attrName>style.visibility</p:attrName>
                                        </p:attrNameLst>
                                      </p:cBhvr>
                                      <p:to>
                                        <p:strVal val="visible"/>
                                      </p:to>
                                    </p:set>
                                    <p:animEffect transition="in" filter="dissolve">
                                      <p:cBhvr>
                                        <p:cTn id="39" dur="500"/>
                                        <p:tgtEl>
                                          <p:spTgt spid="819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62561" y="7226201"/>
            <a:ext cx="3810156" cy="1766720"/>
          </a:xfrm>
          <a:prstGeom prst="rect">
            <a:avLst/>
          </a:prstGeom>
          <a:ln>
            <a:solidFill>
              <a:srgbClr val="0000FF"/>
            </a:solidFill>
          </a:ln>
          <a:effectLst>
            <a:outerShdw blurRad="50800" dist="38100" dir="2700000" algn="tl" rotWithShape="0">
              <a:srgbClr val="000090">
                <a:alpha val="43000"/>
              </a:srgbClr>
            </a:outerShdw>
          </a:effectLst>
        </p:spPr>
      </p:pic>
      <p:pic>
        <p:nvPicPr>
          <p:cNvPr id="9" name="Picture 8"/>
          <p:cNvPicPr>
            <a:picLocks noChangeAspect="1"/>
          </p:cNvPicPr>
          <p:nvPr/>
        </p:nvPicPr>
        <p:blipFill>
          <a:blip r:embed="rId4"/>
          <a:stretch>
            <a:fillRect/>
          </a:stretch>
        </p:blipFill>
        <p:spPr>
          <a:xfrm>
            <a:off x="5594789" y="6155803"/>
            <a:ext cx="7170898" cy="1565797"/>
          </a:xfrm>
          <a:prstGeom prst="rect">
            <a:avLst/>
          </a:prstGeom>
          <a:ln>
            <a:solidFill>
              <a:srgbClr val="0000FF"/>
            </a:solidFill>
          </a:ln>
          <a:effectLst>
            <a:outerShdw blurRad="50800" dist="38100" dir="2700000" algn="tl" rotWithShape="0">
              <a:srgbClr val="000090">
                <a:alpha val="43000"/>
              </a:srgbClr>
            </a:outerShdw>
          </a:effectLst>
        </p:spPr>
      </p:pic>
      <p:sp>
        <p:nvSpPr>
          <p:cNvPr id="3" name="Text Placeholder 2"/>
          <p:cNvSpPr>
            <a:spLocks noGrp="1"/>
          </p:cNvSpPr>
          <p:nvPr>
            <p:ph type="body" sz="quarter" idx="11"/>
          </p:nvPr>
        </p:nvSpPr>
        <p:spPr/>
        <p:txBody>
          <a:bodyPr anchor="t"/>
          <a:lstStyle/>
          <a:p>
            <a:r>
              <a:rPr lang="en-US" sz="3200" dirty="0"/>
              <a:t>http://</a:t>
            </a:r>
            <a:r>
              <a:rPr lang="en-US" sz="3200" dirty="0" err="1"/>
              <a:t>www.apmdigest.com</a:t>
            </a:r>
            <a:r>
              <a:rPr lang="en-US" sz="3200" dirty="0"/>
              <a:t>/gartners-5-dimensions-of-apm</a:t>
            </a:r>
          </a:p>
        </p:txBody>
      </p:sp>
      <p:sp>
        <p:nvSpPr>
          <p:cNvPr id="8194" name="Title 1"/>
          <p:cNvSpPr>
            <a:spLocks noGrp="1"/>
          </p:cNvSpPr>
          <p:nvPr>
            <p:ph type="title"/>
          </p:nvPr>
        </p:nvSpPr>
        <p:spPr/>
        <p:txBody>
          <a:bodyPr/>
          <a:lstStyle/>
          <a:p>
            <a:pPr eaLnBrk="1" hangingPunct="1"/>
            <a:r>
              <a:rPr lang="en-US" dirty="0">
                <a:latin typeface="Arial" charset="0"/>
              </a:rPr>
              <a:t>The </a:t>
            </a:r>
            <a:r>
              <a:rPr lang="en-US" dirty="0" smtClean="0">
                <a:latin typeface="Arial" charset="0"/>
              </a:rPr>
              <a:t>5 </a:t>
            </a:r>
            <a:r>
              <a:rPr lang="en-US" dirty="0">
                <a:latin typeface="Arial" charset="0"/>
              </a:rPr>
              <a:t>Dimensions for </a:t>
            </a:r>
            <a:r>
              <a:rPr lang="en-US" dirty="0" smtClean="0">
                <a:latin typeface="Arial" charset="0"/>
              </a:rPr>
              <a:t>APM</a:t>
            </a:r>
            <a:endParaRPr lang="en-US" dirty="0">
              <a:latin typeface="Arial" charset="0"/>
            </a:endParaRPr>
          </a:p>
        </p:txBody>
      </p:sp>
      <p:sp>
        <p:nvSpPr>
          <p:cNvPr id="8195" name="Text Placeholder 2"/>
          <p:cNvSpPr>
            <a:spLocks noGrp="1"/>
          </p:cNvSpPr>
          <p:nvPr>
            <p:ph type="body" sz="quarter" idx="10"/>
          </p:nvPr>
        </p:nvSpPr>
        <p:spPr>
          <a:xfrm>
            <a:off x="1014413" y="2829448"/>
            <a:ext cx="6877661" cy="6364696"/>
          </a:xfrm>
        </p:spPr>
        <p:txBody>
          <a:bodyPr lIns="91440"/>
          <a:lstStyle/>
          <a:p>
            <a:pPr eaLnBrk="1" hangingPunct="1">
              <a:spcBef>
                <a:spcPct val="0"/>
              </a:spcBef>
            </a:pPr>
            <a:r>
              <a:rPr lang="en-US" sz="1600" dirty="0" smtClean="0">
                <a:latin typeface="Arial" charset="0"/>
              </a:rPr>
              <a:t>End</a:t>
            </a:r>
            <a:r>
              <a:rPr lang="en-US" sz="1600" dirty="0">
                <a:latin typeface="Arial" charset="0"/>
              </a:rPr>
              <a:t>-user experience </a:t>
            </a:r>
            <a:r>
              <a:rPr lang="en-US" sz="1600" dirty="0" smtClean="0">
                <a:latin typeface="Arial" charset="0"/>
              </a:rPr>
              <a:t>monitoring</a:t>
            </a:r>
          </a:p>
          <a:p>
            <a:pPr eaLnBrk="1" hangingPunct="1">
              <a:spcBef>
                <a:spcPct val="0"/>
              </a:spcBef>
            </a:pPr>
            <a:endParaRPr lang="en-US" sz="1600" dirty="0">
              <a:latin typeface="Arial" charset="0"/>
            </a:endParaRPr>
          </a:p>
          <a:p>
            <a:pPr eaLnBrk="1" hangingPunct="1">
              <a:spcBef>
                <a:spcPct val="0"/>
              </a:spcBef>
            </a:pPr>
            <a:endParaRPr lang="en-US" sz="1600" dirty="0" smtClean="0">
              <a:latin typeface="Arial" charset="0"/>
            </a:endParaRPr>
          </a:p>
          <a:p>
            <a:pPr marL="0" indent="0" eaLnBrk="1" hangingPunct="1">
              <a:spcBef>
                <a:spcPct val="0"/>
              </a:spcBef>
              <a:buNone/>
            </a:pPr>
            <a:endParaRPr lang="en-US" sz="1600" dirty="0">
              <a:latin typeface="Arial" charset="0"/>
            </a:endParaRPr>
          </a:p>
          <a:p>
            <a:pPr eaLnBrk="1" hangingPunct="1">
              <a:spcBef>
                <a:spcPct val="0"/>
              </a:spcBef>
            </a:pPr>
            <a:r>
              <a:rPr lang="en-US" sz="1600" dirty="0">
                <a:latin typeface="Arial" charset="0"/>
              </a:rPr>
              <a:t>Application runtime architecture discovery and </a:t>
            </a:r>
            <a:r>
              <a:rPr lang="en-US" sz="1600" dirty="0" smtClean="0">
                <a:latin typeface="Arial" charset="0"/>
              </a:rPr>
              <a:t>modeling</a:t>
            </a:r>
            <a:br>
              <a:rPr lang="en-US" sz="1600" dirty="0" smtClean="0">
                <a:latin typeface="Arial" charset="0"/>
              </a:rPr>
            </a:br>
            <a:endParaRPr lang="en-US" sz="1600" dirty="0" smtClean="0">
              <a:latin typeface="Arial" charset="0"/>
            </a:endParaRPr>
          </a:p>
          <a:p>
            <a:pPr eaLnBrk="1" hangingPunct="1">
              <a:spcBef>
                <a:spcPct val="0"/>
              </a:spcBef>
            </a:pPr>
            <a:endParaRPr lang="en-US" sz="1600" dirty="0" smtClean="0">
              <a:latin typeface="Arial" charset="0"/>
            </a:endParaRPr>
          </a:p>
          <a:p>
            <a:pPr marL="0" indent="0" eaLnBrk="1" hangingPunct="1">
              <a:spcBef>
                <a:spcPct val="0"/>
              </a:spcBef>
              <a:buNone/>
            </a:pPr>
            <a:endParaRPr lang="en-US" sz="1600" dirty="0">
              <a:latin typeface="Arial" charset="0"/>
            </a:endParaRPr>
          </a:p>
          <a:p>
            <a:pPr eaLnBrk="1" hangingPunct="1">
              <a:spcBef>
                <a:spcPct val="0"/>
              </a:spcBef>
            </a:pPr>
            <a:r>
              <a:rPr lang="en-US" sz="1600" dirty="0" smtClean="0">
                <a:latin typeface="Arial" charset="0"/>
              </a:rPr>
              <a:t>Business Transaction Management</a:t>
            </a:r>
          </a:p>
          <a:p>
            <a:pPr eaLnBrk="1" hangingPunct="1">
              <a:spcBef>
                <a:spcPct val="0"/>
              </a:spcBef>
            </a:pPr>
            <a:endParaRPr lang="en-US" sz="1600" dirty="0" smtClean="0">
              <a:latin typeface="Arial" charset="0"/>
            </a:endParaRPr>
          </a:p>
          <a:p>
            <a:pPr marL="0" indent="0" eaLnBrk="1" hangingPunct="1">
              <a:spcBef>
                <a:spcPct val="0"/>
              </a:spcBef>
              <a:buNone/>
            </a:pPr>
            <a:endParaRPr lang="en-US" sz="1600" dirty="0">
              <a:latin typeface="Arial" charset="0"/>
            </a:endParaRPr>
          </a:p>
          <a:p>
            <a:pPr marL="0" indent="0" eaLnBrk="1" hangingPunct="1">
              <a:spcBef>
                <a:spcPct val="0"/>
              </a:spcBef>
              <a:buNone/>
            </a:pPr>
            <a:endParaRPr lang="en-US" sz="1600" dirty="0">
              <a:latin typeface="Arial" charset="0"/>
            </a:endParaRPr>
          </a:p>
          <a:p>
            <a:pPr eaLnBrk="1" hangingPunct="1">
              <a:spcBef>
                <a:spcPct val="0"/>
              </a:spcBef>
            </a:pPr>
            <a:r>
              <a:rPr lang="en-US" sz="1600" dirty="0">
                <a:latin typeface="Arial" charset="0"/>
              </a:rPr>
              <a:t>Application component deep-dive </a:t>
            </a:r>
            <a:r>
              <a:rPr lang="en-US" sz="1600" dirty="0" smtClean="0">
                <a:latin typeface="Arial" charset="0"/>
              </a:rPr>
              <a:t>monitoring</a:t>
            </a:r>
            <a:br>
              <a:rPr lang="en-US" sz="1600" dirty="0" smtClean="0">
                <a:latin typeface="Arial" charset="0"/>
              </a:rPr>
            </a:br>
            <a:endParaRPr lang="en-US" sz="1600" dirty="0" smtClean="0">
              <a:latin typeface="Arial" charset="0"/>
            </a:endParaRPr>
          </a:p>
          <a:p>
            <a:pPr marL="0" indent="0" eaLnBrk="1" hangingPunct="1">
              <a:spcBef>
                <a:spcPct val="0"/>
              </a:spcBef>
              <a:buNone/>
            </a:pPr>
            <a:endParaRPr lang="en-US" sz="1600" dirty="0" smtClean="0">
              <a:latin typeface="Arial" charset="0"/>
            </a:endParaRPr>
          </a:p>
          <a:p>
            <a:pPr eaLnBrk="1" hangingPunct="1">
              <a:spcBef>
                <a:spcPct val="0"/>
              </a:spcBef>
            </a:pPr>
            <a:endParaRPr lang="en-US" sz="1600" dirty="0">
              <a:latin typeface="Arial" charset="0"/>
            </a:endParaRPr>
          </a:p>
          <a:p>
            <a:pPr eaLnBrk="1" hangingPunct="1">
              <a:spcBef>
                <a:spcPct val="0"/>
              </a:spcBef>
            </a:pPr>
            <a:r>
              <a:rPr lang="en-US" sz="1600" dirty="0">
                <a:latin typeface="Arial" charset="0"/>
              </a:rPr>
              <a:t>Application data </a:t>
            </a:r>
            <a:r>
              <a:rPr lang="en-US" sz="1600" dirty="0" smtClean="0">
                <a:latin typeface="Arial" charset="0"/>
              </a:rPr>
              <a:t>analytics</a:t>
            </a:r>
            <a:r>
              <a:rPr lang="en-US" sz="1600" dirty="0">
                <a:latin typeface="Arial" charset="0"/>
              </a:rPr>
              <a:t/>
            </a:r>
            <a:br>
              <a:rPr lang="en-US" sz="1600" dirty="0">
                <a:latin typeface="Arial" charset="0"/>
              </a:rPr>
            </a:br>
            <a:endParaRPr lang="en-US" sz="1600" dirty="0">
              <a:latin typeface="Arial" charset="0"/>
            </a:endParaRPr>
          </a:p>
        </p:txBody>
      </p:sp>
      <p:pic>
        <p:nvPicPr>
          <p:cNvPr id="2" name="Picture 1"/>
          <p:cNvPicPr>
            <a:picLocks noChangeAspect="1"/>
          </p:cNvPicPr>
          <p:nvPr/>
        </p:nvPicPr>
        <p:blipFill>
          <a:blip r:embed="rId5"/>
          <a:stretch>
            <a:fillRect/>
          </a:stretch>
        </p:blipFill>
        <p:spPr>
          <a:xfrm>
            <a:off x="4431311" y="1970797"/>
            <a:ext cx="6349945" cy="1514666"/>
          </a:xfrm>
          <a:prstGeom prst="rect">
            <a:avLst/>
          </a:prstGeom>
          <a:ln>
            <a:solidFill>
              <a:srgbClr val="0000FF"/>
            </a:solidFill>
          </a:ln>
          <a:effectLst>
            <a:outerShdw blurRad="50800" dist="38100" dir="2700000" algn="tl" rotWithShape="0">
              <a:srgbClr val="000090">
                <a:alpha val="43000"/>
              </a:srgbClr>
            </a:outerShdw>
          </a:effectLst>
        </p:spPr>
      </p:pic>
      <p:sp>
        <p:nvSpPr>
          <p:cNvPr id="7" name="Text Placeholder 2"/>
          <p:cNvSpPr txBox="1">
            <a:spLocks/>
          </p:cNvSpPr>
          <p:nvPr/>
        </p:nvSpPr>
        <p:spPr bwMode="auto">
          <a:xfrm>
            <a:off x="1014413" y="2625317"/>
            <a:ext cx="10975975" cy="6364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0" rIns="0" bIns="0" numCol="1" anchor="t" anchorCtr="0" compatLnSpc="1">
            <a:prstTxWarp prst="textNoShape">
              <a:avLst/>
            </a:prstTxWarp>
            <a:noAutofit/>
          </a:bodyPr>
          <a:lstStyle>
            <a:lvl1pPr marL="301752" indent="-301752" algn="l" defTabSz="649288" rtl="0" eaLnBrk="0" fontAlgn="base" hangingPunct="0">
              <a:lnSpc>
                <a:spcPct val="130000"/>
              </a:lnSpc>
              <a:spcBef>
                <a:spcPts val="0"/>
              </a:spcBef>
              <a:spcAft>
                <a:spcPct val="0"/>
              </a:spcAft>
              <a:buSzPct val="90000"/>
              <a:buFont typeface="Arial"/>
              <a:buChar char="•"/>
              <a:defRPr sz="3200" kern="1200">
                <a:solidFill>
                  <a:schemeClr val="tx1"/>
                </a:solidFill>
                <a:latin typeface="+mn-lt"/>
                <a:ea typeface="ＭＳ Ｐゴシック" charset="0"/>
                <a:cs typeface="ＭＳ Ｐゴシック" charset="0"/>
              </a:defRPr>
            </a:lvl1pPr>
            <a:lvl2pPr marL="576072" indent="-301752" algn="l" defTabSz="649288" rtl="0" eaLnBrk="0" fontAlgn="base" hangingPunct="0">
              <a:lnSpc>
                <a:spcPct val="130000"/>
              </a:lnSpc>
              <a:spcBef>
                <a:spcPts val="0"/>
              </a:spcBef>
              <a:spcAft>
                <a:spcPts val="600"/>
              </a:spcAft>
              <a:buSzPct val="90000"/>
              <a:buFont typeface="Lucida Grande"/>
              <a:buChar char="-"/>
              <a:defRPr sz="3200" kern="1200">
                <a:solidFill>
                  <a:schemeClr val="tx1"/>
                </a:solidFill>
                <a:latin typeface="+mn-lt"/>
                <a:ea typeface="ＭＳ Ｐゴシック" charset="0"/>
                <a:cs typeface="+mn-cs"/>
              </a:defRPr>
            </a:lvl2pPr>
            <a:lvl3pPr marL="301752" indent="-301752" algn="l" defTabSz="649288" rtl="0" eaLnBrk="0" fontAlgn="base" hangingPunct="0">
              <a:lnSpc>
                <a:spcPct val="130000"/>
              </a:lnSpc>
              <a:spcBef>
                <a:spcPts val="0"/>
              </a:spcBef>
              <a:spcAft>
                <a:spcPct val="0"/>
              </a:spcAft>
              <a:buSzPct val="90000"/>
              <a:buFont typeface="Arial"/>
              <a:buChar char="•"/>
              <a:defRPr sz="3200" kern="1200">
                <a:solidFill>
                  <a:schemeClr val="tx1"/>
                </a:solidFill>
                <a:latin typeface="+mn-lt"/>
                <a:ea typeface="ＭＳ Ｐゴシック" charset="0"/>
                <a:cs typeface="+mn-cs"/>
              </a:defRPr>
            </a:lvl3pPr>
            <a:lvl4pPr marL="301752" indent="-301752" algn="l" defTabSz="649288" rtl="0" eaLnBrk="0" fontAlgn="base" hangingPunct="0">
              <a:lnSpc>
                <a:spcPct val="130000"/>
              </a:lnSpc>
              <a:spcBef>
                <a:spcPts val="0"/>
              </a:spcBef>
              <a:spcAft>
                <a:spcPct val="0"/>
              </a:spcAft>
              <a:buSzPct val="90000"/>
              <a:buFont typeface="Arial"/>
              <a:buChar char="•"/>
              <a:defRPr sz="3200" kern="1200">
                <a:solidFill>
                  <a:schemeClr val="tx1"/>
                </a:solidFill>
                <a:latin typeface="+mn-lt"/>
                <a:ea typeface="ＭＳ Ｐゴシック" charset="0"/>
                <a:cs typeface="+mn-cs"/>
              </a:defRPr>
            </a:lvl4pPr>
            <a:lvl5pPr marL="301752" indent="-301752" algn="l" defTabSz="649288" rtl="0" eaLnBrk="0" fontAlgn="base" hangingPunct="0">
              <a:lnSpc>
                <a:spcPct val="130000"/>
              </a:lnSpc>
              <a:spcBef>
                <a:spcPts val="0"/>
              </a:spcBef>
              <a:spcAft>
                <a:spcPct val="0"/>
              </a:spcAft>
              <a:buSzPct val="90000"/>
              <a:buFont typeface="Arial"/>
              <a:buChar char="•"/>
              <a:defRPr sz="32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a:lstStyle>
          <a:p>
            <a:pPr eaLnBrk="1" hangingPunct="1">
              <a:spcBef>
                <a:spcPct val="0"/>
              </a:spcBef>
            </a:pPr>
            <a:r>
              <a:rPr lang="en-US" dirty="0" smtClean="0">
                <a:latin typeface="Arial" charset="0"/>
              </a:rPr>
              <a:t>End-user experience monitoring</a:t>
            </a:r>
            <a:br>
              <a:rPr lang="en-US" dirty="0" smtClean="0">
                <a:latin typeface="Arial" charset="0"/>
              </a:rPr>
            </a:br>
            <a:endParaRPr lang="en-US" dirty="0" smtClean="0">
              <a:latin typeface="Arial" charset="0"/>
            </a:endParaRPr>
          </a:p>
          <a:p>
            <a:pPr eaLnBrk="1" hangingPunct="1">
              <a:spcBef>
                <a:spcPct val="0"/>
              </a:spcBef>
            </a:pPr>
            <a:r>
              <a:rPr lang="en-US" dirty="0" smtClean="0">
                <a:latin typeface="Arial" charset="0"/>
              </a:rPr>
              <a:t>Application runtime architecture discovery and modeling</a:t>
            </a:r>
            <a:br>
              <a:rPr lang="en-US" dirty="0" smtClean="0">
                <a:latin typeface="Arial" charset="0"/>
              </a:rPr>
            </a:br>
            <a:endParaRPr lang="en-US" dirty="0" smtClean="0">
              <a:latin typeface="Arial" charset="0"/>
            </a:endParaRPr>
          </a:p>
          <a:p>
            <a:pPr eaLnBrk="1" hangingPunct="1">
              <a:spcBef>
                <a:spcPct val="0"/>
              </a:spcBef>
            </a:pPr>
            <a:r>
              <a:rPr lang="en-US" dirty="0" smtClean="0">
                <a:latin typeface="Arial" charset="0"/>
              </a:rPr>
              <a:t>Business Transaction Management</a:t>
            </a:r>
          </a:p>
          <a:p>
            <a:pPr eaLnBrk="1" hangingPunct="1">
              <a:spcBef>
                <a:spcPct val="0"/>
              </a:spcBef>
            </a:pPr>
            <a:endParaRPr lang="en-US" dirty="0" smtClean="0">
              <a:latin typeface="Arial" charset="0"/>
            </a:endParaRPr>
          </a:p>
          <a:p>
            <a:pPr eaLnBrk="1" hangingPunct="1">
              <a:spcBef>
                <a:spcPct val="0"/>
              </a:spcBef>
            </a:pPr>
            <a:r>
              <a:rPr lang="en-US" dirty="0" smtClean="0">
                <a:latin typeface="Arial" charset="0"/>
              </a:rPr>
              <a:t>Application component deep-dive monitoring</a:t>
            </a:r>
            <a:br>
              <a:rPr lang="en-US" dirty="0" smtClean="0">
                <a:latin typeface="Arial" charset="0"/>
              </a:rPr>
            </a:br>
            <a:endParaRPr lang="en-US" dirty="0" smtClean="0">
              <a:latin typeface="Arial" charset="0"/>
            </a:endParaRPr>
          </a:p>
          <a:p>
            <a:pPr eaLnBrk="1" hangingPunct="1">
              <a:spcBef>
                <a:spcPct val="0"/>
              </a:spcBef>
            </a:pPr>
            <a:r>
              <a:rPr lang="en-US" dirty="0" smtClean="0">
                <a:latin typeface="Arial" charset="0"/>
              </a:rPr>
              <a:t>Application data analytics</a:t>
            </a:r>
            <a:endParaRPr lang="en-US" dirty="0">
              <a:latin typeface="Arial" charset="0"/>
            </a:endParaRPr>
          </a:p>
        </p:txBody>
      </p:sp>
      <p:pic>
        <p:nvPicPr>
          <p:cNvPr id="4" name="Picture 3"/>
          <p:cNvPicPr>
            <a:picLocks noChangeAspect="1"/>
          </p:cNvPicPr>
          <p:nvPr/>
        </p:nvPicPr>
        <p:blipFill>
          <a:blip r:embed="rId6"/>
          <a:stretch>
            <a:fillRect/>
          </a:stretch>
        </p:blipFill>
        <p:spPr>
          <a:xfrm>
            <a:off x="6468960" y="2034394"/>
            <a:ext cx="5992291" cy="1409146"/>
          </a:xfrm>
          <a:prstGeom prst="rect">
            <a:avLst/>
          </a:prstGeom>
          <a:ln>
            <a:solidFill>
              <a:srgbClr val="0000FF"/>
            </a:solidFill>
          </a:ln>
          <a:effectLst>
            <a:outerShdw blurRad="50800" dist="38100" dir="2700000" algn="tl" rotWithShape="0">
              <a:srgbClr val="000090">
                <a:alpha val="43000"/>
              </a:srgbClr>
            </a:outerShdw>
          </a:effectLst>
        </p:spPr>
      </p:pic>
      <p:pic>
        <p:nvPicPr>
          <p:cNvPr id="8" name="Picture 7"/>
          <p:cNvPicPr>
            <a:picLocks noChangeAspect="1"/>
          </p:cNvPicPr>
          <p:nvPr/>
        </p:nvPicPr>
        <p:blipFill>
          <a:blip r:embed="rId7"/>
          <a:stretch>
            <a:fillRect/>
          </a:stretch>
        </p:blipFill>
        <p:spPr>
          <a:xfrm>
            <a:off x="5033384" y="4572000"/>
            <a:ext cx="7810123" cy="1744133"/>
          </a:xfrm>
          <a:prstGeom prst="rect">
            <a:avLst/>
          </a:prstGeom>
          <a:ln>
            <a:solidFill>
              <a:srgbClr val="0000FF"/>
            </a:solidFill>
          </a:ln>
          <a:effectLst>
            <a:outerShdw blurRad="50800" dist="38100" dir="2700000" algn="tl" rotWithShape="0">
              <a:srgbClr val="000090">
                <a:alpha val="43000"/>
              </a:srgbClr>
            </a:outerShdw>
          </a:effectLst>
        </p:spPr>
      </p:pic>
      <p:pic>
        <p:nvPicPr>
          <p:cNvPr id="6" name="Picture 5"/>
          <p:cNvPicPr>
            <a:picLocks noChangeAspect="1"/>
          </p:cNvPicPr>
          <p:nvPr/>
        </p:nvPicPr>
        <p:blipFill>
          <a:blip r:embed="rId8"/>
          <a:stretch>
            <a:fillRect/>
          </a:stretch>
        </p:blipFill>
        <p:spPr>
          <a:xfrm>
            <a:off x="6794483" y="3335866"/>
            <a:ext cx="5127069" cy="2060095"/>
          </a:xfrm>
          <a:prstGeom prst="rect">
            <a:avLst/>
          </a:prstGeom>
          <a:ln>
            <a:solidFill>
              <a:srgbClr val="0000FF"/>
            </a:solidFill>
          </a:ln>
          <a:effectLst>
            <a:outerShdw blurRad="50800" dist="38100" dir="2700000" algn="tl" rotWithShape="0">
              <a:srgbClr val="000090">
                <a:alpha val="43000"/>
              </a:srgbClr>
            </a:outerShdw>
          </a:effectLst>
        </p:spPr>
      </p:pic>
    </p:spTree>
    <p:extLst>
      <p:ext uri="{BB962C8B-B14F-4D97-AF65-F5344CB8AC3E}">
        <p14:creationId xmlns:p14="http://schemas.microsoft.com/office/powerpoint/2010/main" val="1360914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1000"/>
                                        <p:tgtEl>
                                          <p:spTgt spid="7"/>
                                        </p:tgtEl>
                                      </p:cBhvr>
                                    </p:animEffect>
                                    <p:set>
                                      <p:cBhvr>
                                        <p:cTn id="7" dur="1" fill="hold">
                                          <p:stCondLst>
                                            <p:cond delay="999"/>
                                          </p:stCondLst>
                                        </p:cTn>
                                        <p:tgtEl>
                                          <p:spTgt spid="7"/>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8195">
                                            <p:txEl>
                                              <p:pRg st="0" end="0"/>
                                            </p:txEl>
                                          </p:spTgt>
                                        </p:tgtEl>
                                        <p:attrNameLst>
                                          <p:attrName>style.visibility</p:attrName>
                                        </p:attrNameLst>
                                      </p:cBhvr>
                                      <p:to>
                                        <p:strVal val="visible"/>
                                      </p:to>
                                    </p:set>
                                    <p:animEffect transition="in" filter="dissolve">
                                      <p:cBhvr>
                                        <p:cTn id="10" dur="1000"/>
                                        <p:tgtEl>
                                          <p:spTgt spid="8195">
                                            <p:txEl>
                                              <p:pRg st="0" end="0"/>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195">
                                            <p:txEl>
                                              <p:pRg st="4" end="4"/>
                                            </p:txEl>
                                          </p:spTgt>
                                        </p:tgtEl>
                                        <p:attrNameLst>
                                          <p:attrName>style.visibility</p:attrName>
                                        </p:attrNameLst>
                                      </p:cBhvr>
                                      <p:to>
                                        <p:strVal val="visible"/>
                                      </p:to>
                                    </p:set>
                                    <p:animEffect transition="in" filter="dissolve">
                                      <p:cBhvr>
                                        <p:cTn id="13" dur="1000"/>
                                        <p:tgtEl>
                                          <p:spTgt spid="8195">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8195">
                                            <p:txEl>
                                              <p:pRg st="7" end="7"/>
                                            </p:txEl>
                                          </p:spTgt>
                                        </p:tgtEl>
                                        <p:attrNameLst>
                                          <p:attrName>style.visibility</p:attrName>
                                        </p:attrNameLst>
                                      </p:cBhvr>
                                      <p:to>
                                        <p:strVal val="visible"/>
                                      </p:to>
                                    </p:set>
                                    <p:animEffect transition="in" filter="dissolve">
                                      <p:cBhvr>
                                        <p:cTn id="16" dur="1000"/>
                                        <p:tgtEl>
                                          <p:spTgt spid="8195">
                                            <p:txEl>
                                              <p:pRg st="7" end="7"/>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animEffect transition="in" filter="dissolve">
                                      <p:cBhvr>
                                        <p:cTn id="19" dur="1000"/>
                                        <p:tgtEl>
                                          <p:spTgt spid="8195">
                                            <p:txEl>
                                              <p:pRg st="11" end="11"/>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8195">
                                            <p:txEl>
                                              <p:pRg st="14" end="14"/>
                                            </p:txEl>
                                          </p:spTgt>
                                        </p:tgtEl>
                                        <p:attrNameLst>
                                          <p:attrName>style.visibility</p:attrName>
                                        </p:attrNameLst>
                                      </p:cBhvr>
                                      <p:to>
                                        <p:strVal val="visible"/>
                                      </p:to>
                                    </p:set>
                                    <p:animEffect transition="in" filter="dissolve">
                                      <p:cBhvr>
                                        <p:cTn id="22" dur="1000"/>
                                        <p:tgtEl>
                                          <p:spTgt spid="8195">
                                            <p:txEl>
                                              <p:pRg st="14" end="1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par>
                                <p:cTn id="28" presetID="9" presetClass="entr" presetSubtype="0"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dissolv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dissolv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dirty="0">
                <a:latin typeface="Arial" charset="0"/>
              </a:rPr>
              <a:t>The Gartner “Magic Quadrant”</a:t>
            </a: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endParaRPr lang="en-US" dirty="0">
              <a:latin typeface="Arial" charset="0"/>
            </a:endParaRPr>
          </a:p>
          <a:p>
            <a:pPr eaLnBrk="1" hangingPunct="1">
              <a:spcBef>
                <a:spcPct val="0"/>
              </a:spcBef>
            </a:pPr>
            <a:endParaRPr lang="en-US" dirty="0" smtClean="0">
              <a:latin typeface="Arial" charset="0"/>
            </a:endParaRPr>
          </a:p>
          <a:p>
            <a:pPr eaLnBrk="1" hangingPunct="1">
              <a:spcBef>
                <a:spcPct val="0"/>
              </a:spcBef>
            </a:pPr>
            <a:endParaRPr lang="en-US" dirty="0">
              <a:latin typeface="Arial" charset="0"/>
            </a:endParaRPr>
          </a:p>
        </p:txBody>
      </p:sp>
      <p:pic>
        <p:nvPicPr>
          <p:cNvPr id="2" name="Picture 1"/>
          <p:cNvPicPr>
            <a:picLocks noChangeAspect="1"/>
          </p:cNvPicPr>
          <p:nvPr/>
        </p:nvPicPr>
        <p:blipFill>
          <a:blip r:embed="rId3"/>
          <a:stretch>
            <a:fillRect/>
          </a:stretch>
        </p:blipFill>
        <p:spPr>
          <a:xfrm>
            <a:off x="3399370" y="2336800"/>
            <a:ext cx="6070600" cy="6464300"/>
          </a:xfrm>
          <a:prstGeom prst="rect">
            <a:avLst/>
          </a:prstGeom>
        </p:spPr>
      </p:pic>
      <p:cxnSp>
        <p:nvCxnSpPr>
          <p:cNvPr id="6" name="Straight Arrow Connector 5"/>
          <p:cNvCxnSpPr/>
          <p:nvPr/>
        </p:nvCxnSpPr>
        <p:spPr>
          <a:xfrm flipV="1">
            <a:off x="7340600" y="3543300"/>
            <a:ext cx="1066800" cy="60960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718300" y="4203700"/>
            <a:ext cx="508000"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4616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dirty="0">
                <a:latin typeface="Arial" charset="0"/>
              </a:rPr>
              <a:t>Unique </a:t>
            </a:r>
            <a:r>
              <a:rPr lang="en-US" dirty="0" smtClean="0">
                <a:latin typeface="Arial" charset="0"/>
              </a:rPr>
              <a:t>Differentiators</a:t>
            </a:r>
            <a:r>
              <a:rPr lang="en-US" dirty="0">
                <a:latin typeface="Arial" charset="0"/>
              </a:rPr>
              <a:t/>
            </a:r>
            <a:br>
              <a:rPr lang="en-US" dirty="0">
                <a:latin typeface="Arial" charset="0"/>
              </a:rPr>
            </a:b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dirty="0" smtClean="0">
                <a:latin typeface="Arial" charset="0"/>
              </a:rPr>
              <a:t>Transaction Discovery</a:t>
            </a:r>
          </a:p>
          <a:p>
            <a:pPr eaLnBrk="1" hangingPunct="1">
              <a:spcBef>
                <a:spcPct val="0"/>
              </a:spcBef>
            </a:pPr>
            <a:endParaRPr lang="en-US" dirty="0" smtClean="0">
              <a:latin typeface="Arial" charset="0"/>
            </a:endParaRPr>
          </a:p>
          <a:p>
            <a:pPr eaLnBrk="1" hangingPunct="1">
              <a:spcBef>
                <a:spcPct val="0"/>
              </a:spcBef>
            </a:pPr>
            <a:endParaRPr lang="en-US" dirty="0">
              <a:latin typeface="Arial" charset="0"/>
            </a:endParaRPr>
          </a:p>
          <a:p>
            <a:pPr eaLnBrk="1" hangingPunct="1">
              <a:spcBef>
                <a:spcPct val="0"/>
              </a:spcBef>
            </a:pPr>
            <a:endParaRPr lang="en-US" dirty="0" smtClean="0">
              <a:latin typeface="Arial" charset="0"/>
            </a:endParaRPr>
          </a:p>
          <a:p>
            <a:pPr eaLnBrk="1" hangingPunct="1">
              <a:spcBef>
                <a:spcPct val="0"/>
              </a:spcBef>
            </a:pPr>
            <a:endParaRPr lang="en-US" dirty="0">
              <a:latin typeface="Arial" charset="0"/>
            </a:endParaRPr>
          </a:p>
          <a:p>
            <a:pPr marL="0" indent="0" eaLnBrk="1" hangingPunct="1">
              <a:spcBef>
                <a:spcPct val="0"/>
              </a:spcBef>
              <a:buNone/>
            </a:pPr>
            <a:endParaRPr lang="en-US" dirty="0" smtClean="0">
              <a:latin typeface="Arial" charset="0"/>
            </a:endParaRPr>
          </a:p>
          <a:p>
            <a:pPr eaLnBrk="1" hangingPunct="1">
              <a:spcBef>
                <a:spcPct val="0"/>
              </a:spcBef>
            </a:pPr>
            <a:r>
              <a:rPr lang="en-US" dirty="0" smtClean="0">
                <a:latin typeface="Arial" charset="0"/>
              </a:rPr>
              <a:t>Dynamic </a:t>
            </a:r>
            <a:r>
              <a:rPr lang="en-US" dirty="0" err="1" smtClean="0">
                <a:latin typeface="Arial" charset="0"/>
              </a:rPr>
              <a:t>Baselining</a:t>
            </a:r>
            <a:endParaRPr lang="en-US" dirty="0" smtClean="0">
              <a:latin typeface="Arial" charset="0"/>
            </a:endParaRPr>
          </a:p>
          <a:p>
            <a:pPr eaLnBrk="1" hangingPunct="1">
              <a:spcBef>
                <a:spcPct val="0"/>
              </a:spcBef>
            </a:pPr>
            <a:endParaRPr lang="en-US" dirty="0">
              <a:latin typeface="Arial" charset="0"/>
            </a:endParaRPr>
          </a:p>
          <a:p>
            <a:pPr eaLnBrk="1" hangingPunct="1">
              <a:spcBef>
                <a:spcPct val="0"/>
              </a:spcBef>
            </a:pPr>
            <a:endParaRPr lang="en-US" dirty="0">
              <a:latin typeface="Arial" charset="0"/>
            </a:endParaRPr>
          </a:p>
        </p:txBody>
      </p:sp>
      <p:pic>
        <p:nvPicPr>
          <p:cNvPr id="5" name="Picture 4"/>
          <p:cNvPicPr>
            <a:picLocks noChangeAspect="1"/>
          </p:cNvPicPr>
          <p:nvPr/>
        </p:nvPicPr>
        <p:blipFill>
          <a:blip r:embed="rId3"/>
          <a:stretch>
            <a:fillRect/>
          </a:stretch>
        </p:blipFill>
        <p:spPr>
          <a:xfrm>
            <a:off x="5537200" y="1918946"/>
            <a:ext cx="3937000" cy="2551454"/>
          </a:xfrm>
          <a:prstGeom prst="rect">
            <a:avLst/>
          </a:prstGeom>
        </p:spPr>
      </p:pic>
      <p:pic>
        <p:nvPicPr>
          <p:cNvPr id="2" name="Picture 1" descr="ED00008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37229">
            <a:off x="6368154" y="1824978"/>
            <a:ext cx="2411331" cy="1824925"/>
          </a:xfrm>
          <a:prstGeom prst="rect">
            <a:avLst/>
          </a:prstGeom>
        </p:spPr>
      </p:pic>
      <p:sp>
        <p:nvSpPr>
          <p:cNvPr id="8" name="TextBox 7"/>
          <p:cNvSpPr txBox="1"/>
          <p:nvPr/>
        </p:nvSpPr>
        <p:spPr>
          <a:xfrm>
            <a:off x="914400" y="2070100"/>
            <a:ext cx="3771900" cy="584776"/>
          </a:xfrm>
          <a:prstGeom prst="rect">
            <a:avLst/>
          </a:prstGeom>
          <a:noFill/>
        </p:spPr>
        <p:txBody>
          <a:bodyPr wrap="square" rtlCol="0">
            <a:spAutoFit/>
          </a:bodyPr>
          <a:lstStyle/>
          <a:p>
            <a:r>
              <a:rPr lang="en-US" sz="3200" dirty="0" smtClean="0"/>
              <a:t>big deal … we got</a:t>
            </a:r>
            <a:endParaRPr lang="en-US" sz="3200" dirty="0"/>
          </a:p>
        </p:txBody>
      </p:sp>
      <p:sp>
        <p:nvSpPr>
          <p:cNvPr id="9" name="TextBox 8"/>
          <p:cNvSpPr txBox="1"/>
          <p:nvPr/>
        </p:nvSpPr>
        <p:spPr>
          <a:xfrm flipH="1">
            <a:off x="900113" y="2070100"/>
            <a:ext cx="3865881" cy="584776"/>
          </a:xfrm>
          <a:prstGeom prst="rect">
            <a:avLst/>
          </a:prstGeom>
          <a:noFill/>
        </p:spPr>
        <p:txBody>
          <a:bodyPr wrap="square" rtlCol="0">
            <a:spAutoFit/>
          </a:bodyPr>
          <a:lstStyle/>
          <a:p>
            <a:r>
              <a:rPr lang="en-US" sz="3200" dirty="0" smtClean="0"/>
              <a:t>Intelligent </a:t>
            </a:r>
            <a:r>
              <a:rPr lang="en-US" sz="3200" dirty="0"/>
              <a:t>Agents!</a:t>
            </a:r>
          </a:p>
        </p:txBody>
      </p:sp>
      <p:sp>
        <p:nvSpPr>
          <p:cNvPr id="12" name="TextBox 11"/>
          <p:cNvSpPr txBox="1"/>
          <p:nvPr/>
        </p:nvSpPr>
        <p:spPr>
          <a:xfrm flipH="1">
            <a:off x="938213" y="2070100"/>
            <a:ext cx="3865881" cy="584776"/>
          </a:xfrm>
          <a:prstGeom prst="rect">
            <a:avLst/>
          </a:prstGeom>
          <a:noFill/>
        </p:spPr>
        <p:txBody>
          <a:bodyPr wrap="square" rtlCol="0">
            <a:spAutoFit/>
          </a:bodyPr>
          <a:lstStyle/>
          <a:p>
            <a:r>
              <a:rPr lang="en-US" sz="3200" dirty="0" err="1" smtClean="0"/>
              <a:t>Yo</a:t>
            </a:r>
            <a:r>
              <a:rPr lang="en-US" sz="3200" dirty="0" smtClean="0"/>
              <a:t>, we got </a:t>
            </a:r>
            <a:r>
              <a:rPr lang="en-US" sz="3200" dirty="0"/>
              <a:t>Agents!</a:t>
            </a:r>
          </a:p>
        </p:txBody>
      </p:sp>
      <p:pic>
        <p:nvPicPr>
          <p:cNvPr id="10" name="Picture 9"/>
          <p:cNvPicPr>
            <a:picLocks noChangeAspect="1"/>
          </p:cNvPicPr>
          <p:nvPr/>
        </p:nvPicPr>
        <p:blipFill>
          <a:blip r:embed="rId5"/>
          <a:stretch>
            <a:fillRect/>
          </a:stretch>
        </p:blipFill>
        <p:spPr>
          <a:xfrm>
            <a:off x="5283262" y="5397500"/>
            <a:ext cx="5569905" cy="3047999"/>
          </a:xfrm>
          <a:prstGeom prst="rect">
            <a:avLst/>
          </a:prstGeom>
        </p:spPr>
      </p:pic>
      <p:grpSp>
        <p:nvGrpSpPr>
          <p:cNvPr id="11" name="Group 10"/>
          <p:cNvGrpSpPr/>
          <p:nvPr/>
        </p:nvGrpSpPr>
        <p:grpSpPr>
          <a:xfrm>
            <a:off x="1395368" y="3576639"/>
            <a:ext cx="3964327" cy="2138362"/>
            <a:chOff x="962025" y="2586038"/>
            <a:chExt cx="10918825" cy="5889625"/>
          </a:xfrm>
        </p:grpSpPr>
        <p:grpSp>
          <p:nvGrpSpPr>
            <p:cNvPr id="13" name="Group 12"/>
            <p:cNvGrpSpPr>
              <a:grpSpLocks/>
            </p:cNvGrpSpPr>
            <p:nvPr/>
          </p:nvGrpSpPr>
          <p:grpSpPr bwMode="auto">
            <a:xfrm>
              <a:off x="5713413" y="4464051"/>
              <a:ext cx="6167437" cy="2431336"/>
              <a:chOff x="4801702" y="3123481"/>
              <a:chExt cx="6166546" cy="2432382"/>
            </a:xfrm>
          </p:grpSpPr>
          <p:grpSp>
            <p:nvGrpSpPr>
              <p:cNvPr id="180" name="Group 4"/>
              <p:cNvGrpSpPr>
                <a:grpSpLocks/>
              </p:cNvGrpSpPr>
              <p:nvPr/>
            </p:nvGrpSpPr>
            <p:grpSpPr bwMode="auto">
              <a:xfrm>
                <a:off x="4801702" y="3123481"/>
                <a:ext cx="6166546" cy="2432382"/>
                <a:chOff x="4800600" y="2920603"/>
                <a:chExt cx="6166546" cy="2432382"/>
              </a:xfrm>
            </p:grpSpPr>
            <p:sp>
              <p:nvSpPr>
                <p:cNvPr id="187" name="Rectangle 186"/>
                <p:cNvSpPr/>
                <p:nvPr/>
              </p:nvSpPr>
              <p:spPr>
                <a:xfrm>
                  <a:off x="9519555" y="5229821"/>
                  <a:ext cx="1447591" cy="123164"/>
                </a:xfrm>
                <a:prstGeom prst="rect">
                  <a:avLst/>
                </a:prstGeom>
                <a:noFill/>
              </p:spPr>
              <p:txBody>
                <a:bodyPr>
                  <a:spAutoFit/>
                </a:bodyPr>
                <a:lstStyle/>
                <a:p>
                  <a:pPr defTabSz="914400" fontAlgn="auto">
                    <a:spcBef>
                      <a:spcPts val="0"/>
                    </a:spcBef>
                    <a:spcAft>
                      <a:spcPts val="0"/>
                    </a:spcAft>
                    <a:defRPr/>
                  </a:pPr>
                  <a:r>
                    <a:rPr lang="en-US" sz="200" b="1" kern="0" dirty="0">
                      <a:ln w="9000" cmpd="sng">
                        <a:noFill/>
                        <a:prstDash val="solid"/>
                      </a:ln>
                      <a:solidFill>
                        <a:srgbClr val="FC7700"/>
                      </a:solidFill>
                      <a:latin typeface="+mn-lt"/>
                      <a:ea typeface="+mn-ea"/>
                      <a:cs typeface="+mn-cs"/>
                    </a:rPr>
                    <a:t>BIG DATA</a:t>
                  </a:r>
                </a:p>
              </p:txBody>
            </p:sp>
            <p:sp>
              <p:nvSpPr>
                <p:cNvPr id="188" name="TextBox 370"/>
                <p:cNvSpPr txBox="1">
                  <a:spLocks noChangeArrowheads="1"/>
                </p:cNvSpPr>
                <p:nvPr/>
              </p:nvSpPr>
              <p:spPr bwMode="auto">
                <a:xfrm>
                  <a:off x="9270354" y="4014862"/>
                  <a:ext cx="761890" cy="184745"/>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Hadoop</a:t>
                  </a:r>
                  <a:endParaRPr lang="en-US" sz="200" kern="0" dirty="0">
                    <a:solidFill>
                      <a:srgbClr val="000000"/>
                    </a:solidFill>
                    <a:latin typeface="+mn-lt"/>
                    <a:ea typeface="ＭＳ Ｐゴシック"/>
                    <a:cs typeface="ＭＳ Ｐゴシック"/>
                  </a:endParaRPr>
                </a:p>
                <a:p>
                  <a:pPr algn="ctr" defTabSz="914400" fontAlgn="auto">
                    <a:spcBef>
                      <a:spcPts val="0"/>
                    </a:spcBef>
                    <a:spcAft>
                      <a:spcPts val="0"/>
                    </a:spcAft>
                    <a:defRPr/>
                  </a:pPr>
                  <a:r>
                    <a:rPr lang="en-US" sz="200" kern="0" dirty="0">
                      <a:solidFill>
                        <a:srgbClr val="000000"/>
                      </a:solidFill>
                      <a:latin typeface="+mn-lt"/>
                      <a:ea typeface="ＭＳ Ｐゴシック"/>
                      <a:cs typeface="ＭＳ Ｐゴシック"/>
                    </a:rPr>
                    <a:t>Cassandra</a:t>
                  </a:r>
                </a:p>
                <a:p>
                  <a:pPr algn="ct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MongoDB</a:t>
                  </a:r>
                  <a:endParaRPr lang="en-US" sz="200" kern="0" dirty="0">
                    <a:solidFill>
                      <a:srgbClr val="000000"/>
                    </a:solidFill>
                    <a:latin typeface="+mn-lt"/>
                    <a:ea typeface="ＭＳ Ｐゴシック"/>
                    <a:cs typeface="ＭＳ Ｐゴシック"/>
                  </a:endParaRPr>
                </a:p>
              </p:txBody>
            </p:sp>
            <p:sp>
              <p:nvSpPr>
                <p:cNvPr id="189" name="TextBox 370"/>
                <p:cNvSpPr txBox="1">
                  <a:spLocks noChangeArrowheads="1"/>
                </p:cNvSpPr>
                <p:nvPr/>
              </p:nvSpPr>
              <p:spPr bwMode="auto">
                <a:xfrm>
                  <a:off x="5562490" y="3748047"/>
                  <a:ext cx="761890" cy="123164"/>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200" kern="0" dirty="0">
                      <a:solidFill>
                        <a:srgbClr val="000000"/>
                      </a:solidFill>
                      <a:latin typeface="+mn-lt"/>
                      <a:ea typeface="ＭＳ Ｐゴシック"/>
                      <a:cs typeface="ＭＳ Ｐゴシック"/>
                    </a:rPr>
                    <a:t>Coherence</a:t>
                  </a:r>
                </a:p>
              </p:txBody>
            </p:sp>
            <p:sp>
              <p:nvSpPr>
                <p:cNvPr id="190" name="TextBox 370"/>
                <p:cNvSpPr txBox="1">
                  <a:spLocks noChangeArrowheads="1"/>
                </p:cNvSpPr>
                <p:nvPr/>
              </p:nvSpPr>
              <p:spPr bwMode="auto">
                <a:xfrm>
                  <a:off x="5605346" y="2920603"/>
                  <a:ext cx="825381" cy="123164"/>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Memcached</a:t>
                  </a:r>
                  <a:endParaRPr lang="en-US" sz="200" kern="0" dirty="0">
                    <a:solidFill>
                      <a:srgbClr val="000000"/>
                    </a:solidFill>
                    <a:latin typeface="+mn-lt"/>
                    <a:ea typeface="ＭＳ Ｐゴシック"/>
                    <a:cs typeface="ＭＳ Ｐゴシック"/>
                  </a:endParaRPr>
                </a:p>
              </p:txBody>
            </p:sp>
            <p:cxnSp>
              <p:nvCxnSpPr>
                <p:cNvPr id="191" name="Straight Connector 309"/>
                <p:cNvCxnSpPr>
                  <a:cxnSpLocks noChangeShapeType="1"/>
                  <a:stCxn id="125" idx="3"/>
                </p:cNvCxnSpPr>
                <p:nvPr/>
              </p:nvCxnSpPr>
              <p:spPr bwMode="auto">
                <a:xfrm flipV="1">
                  <a:off x="8264515" y="4760684"/>
                  <a:ext cx="1254831" cy="211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cxnSp>
              <p:nvCxnSpPr>
                <p:cNvPr id="192" name="Straight Connector 309"/>
                <p:cNvCxnSpPr>
                  <a:cxnSpLocks noChangeShapeType="1"/>
                </p:cNvCxnSpPr>
                <p:nvPr/>
              </p:nvCxnSpPr>
              <p:spPr bwMode="auto">
                <a:xfrm>
                  <a:off x="4800600" y="3581400"/>
                  <a:ext cx="970280" cy="495300"/>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cxnSp>
              <p:nvCxnSpPr>
                <p:cNvPr id="193" name="Straight Connector 309"/>
                <p:cNvCxnSpPr>
                  <a:cxnSpLocks noChangeShapeType="1"/>
                  <a:endCxn id="182" idx="1"/>
                </p:cNvCxnSpPr>
                <p:nvPr/>
              </p:nvCxnSpPr>
              <p:spPr bwMode="auto">
                <a:xfrm flipV="1">
                  <a:off x="4800600" y="3286733"/>
                  <a:ext cx="1010665" cy="29466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94" name="Isosceles Triangle 193"/>
                <p:cNvSpPr/>
                <p:nvPr/>
              </p:nvSpPr>
              <p:spPr bwMode="auto">
                <a:xfrm rot="15247668" flipV="1">
                  <a:off x="5300546" y="3409776"/>
                  <a:ext cx="152466" cy="4444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sp>
              <p:nvSpPr>
                <p:cNvPr id="195" name="Isosceles Triangle 194"/>
                <p:cNvSpPr/>
                <p:nvPr/>
              </p:nvSpPr>
              <p:spPr bwMode="auto">
                <a:xfrm rot="16200000" flipV="1">
                  <a:off x="8725083" y="4741469"/>
                  <a:ext cx="152466" cy="4603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sp>
              <p:nvSpPr>
                <p:cNvPr id="196" name="Isosceles Triangle 195"/>
                <p:cNvSpPr/>
                <p:nvPr/>
              </p:nvSpPr>
              <p:spPr bwMode="auto">
                <a:xfrm rot="18673410" flipV="1">
                  <a:off x="5248960" y="3809205"/>
                  <a:ext cx="152466" cy="4603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181" name="Group 5"/>
              <p:cNvGrpSpPr>
                <a:grpSpLocks/>
              </p:cNvGrpSpPr>
              <p:nvPr/>
            </p:nvGrpSpPr>
            <p:grpSpPr bwMode="auto">
              <a:xfrm>
                <a:off x="9325714" y="4711303"/>
                <a:ext cx="898140" cy="641727"/>
                <a:chOff x="9325714" y="4711303"/>
                <a:chExt cx="898140" cy="641727"/>
              </a:xfrm>
            </p:grpSpPr>
            <p:pic>
              <p:nvPicPr>
                <p:cNvPr id="184" name="Picture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25714" y="4711303"/>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5"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491064" y="4779268"/>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6"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52354" y="4870430"/>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82"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12367" y="3324003"/>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3"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745675" y="4150889"/>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p:cNvGrpSpPr>
              <a:grpSpLocks/>
            </p:cNvGrpSpPr>
            <p:nvPr/>
          </p:nvGrpSpPr>
          <p:grpSpPr bwMode="auto">
            <a:xfrm>
              <a:off x="7618413" y="2586038"/>
              <a:ext cx="2346325" cy="2195512"/>
              <a:chOff x="6706702" y="1245495"/>
              <a:chExt cx="2346110" cy="2195883"/>
            </a:xfrm>
          </p:grpSpPr>
          <p:grpSp>
            <p:nvGrpSpPr>
              <p:cNvPr id="163" name="Group 22"/>
              <p:cNvGrpSpPr>
                <a:grpSpLocks/>
              </p:cNvGrpSpPr>
              <p:nvPr/>
            </p:nvGrpSpPr>
            <p:grpSpPr bwMode="auto">
              <a:xfrm>
                <a:off x="6706702" y="1307778"/>
                <a:ext cx="2346110" cy="2133600"/>
                <a:chOff x="6705600" y="1104900"/>
                <a:chExt cx="2346110" cy="2133600"/>
              </a:xfrm>
            </p:grpSpPr>
            <p:pic>
              <p:nvPicPr>
                <p:cNvPr id="175"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1104900"/>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2286000"/>
                  <a:ext cx="15240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Rectangle 176"/>
                <p:cNvSpPr/>
                <p:nvPr/>
              </p:nvSpPr>
              <p:spPr>
                <a:xfrm>
                  <a:off x="7750079" y="1876195"/>
                  <a:ext cx="275824" cy="123132"/>
                </a:xfrm>
                <a:prstGeom prst="rect">
                  <a:avLst/>
                </a:prstGeom>
                <a:noFill/>
              </p:spPr>
              <p:txBody>
                <a:bodyPr wrap="none">
                  <a:spAutoFit/>
                </a:bodyPr>
                <a:lstStyle/>
                <a:p>
                  <a:pPr defTabSz="914400" fontAlgn="auto">
                    <a:spcBef>
                      <a:spcPts val="0"/>
                    </a:spcBef>
                    <a:spcAft>
                      <a:spcPts val="0"/>
                    </a:spcAft>
                    <a:defRPr/>
                  </a:pPr>
                  <a:r>
                    <a:rPr lang="en-US" sz="200" b="1" kern="0" dirty="0">
                      <a:ln w="9000" cmpd="sng">
                        <a:noFill/>
                        <a:prstDash val="solid"/>
                      </a:ln>
                      <a:solidFill>
                        <a:srgbClr val="FC7700"/>
                      </a:solidFill>
                      <a:latin typeface="+mn-lt"/>
                      <a:ea typeface="+mn-ea"/>
                      <a:cs typeface="+mn-cs"/>
                    </a:rPr>
                    <a:t>CLOUD</a:t>
                  </a:r>
                </a:p>
              </p:txBody>
            </p:sp>
            <p:sp>
              <p:nvSpPr>
                <p:cNvPr id="178" name="TextBox 370"/>
                <p:cNvSpPr txBox="1">
                  <a:spLocks noChangeArrowheads="1"/>
                </p:cNvSpPr>
                <p:nvPr/>
              </p:nvSpPr>
              <p:spPr bwMode="auto">
                <a:xfrm>
                  <a:off x="7734206" y="1322065"/>
                  <a:ext cx="1066702" cy="153914"/>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Amazon EC2</a:t>
                  </a:r>
                </a:p>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Windows Azure</a:t>
                  </a:r>
                </a:p>
              </p:txBody>
            </p:sp>
            <p:sp>
              <p:nvSpPr>
                <p:cNvPr id="179" name="TextBox 370"/>
                <p:cNvSpPr txBox="1">
                  <a:spLocks noChangeArrowheads="1"/>
                </p:cNvSpPr>
                <p:nvPr/>
              </p:nvSpPr>
              <p:spPr bwMode="auto">
                <a:xfrm>
                  <a:off x="8381846" y="2570050"/>
                  <a:ext cx="669864" cy="12313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VMWare</a:t>
                  </a:r>
                  <a:endParaRPr lang="en-US" sz="200" kern="0" dirty="0">
                    <a:solidFill>
                      <a:srgbClr val="000000"/>
                    </a:solidFill>
                    <a:latin typeface="+mn-lt"/>
                    <a:ea typeface="ＭＳ Ｐゴシック"/>
                    <a:cs typeface="ＭＳ Ｐゴシック"/>
                  </a:endParaRPr>
                </a:p>
              </p:txBody>
            </p:sp>
          </p:grpSp>
          <p:grpSp>
            <p:nvGrpSpPr>
              <p:cNvPr id="164" name="Group 23"/>
              <p:cNvGrpSpPr>
                <a:grpSpLocks/>
              </p:cNvGrpSpPr>
              <p:nvPr/>
            </p:nvGrpSpPr>
            <p:grpSpPr bwMode="auto">
              <a:xfrm>
                <a:off x="6914808" y="1245495"/>
                <a:ext cx="1806012" cy="1972283"/>
                <a:chOff x="6914808" y="1245495"/>
                <a:chExt cx="1806012" cy="1972283"/>
              </a:xfrm>
            </p:grpSpPr>
            <p:grpSp>
              <p:nvGrpSpPr>
                <p:cNvPr id="165" name="Group 24"/>
                <p:cNvGrpSpPr>
                  <a:grpSpLocks/>
                </p:cNvGrpSpPr>
                <p:nvPr/>
              </p:nvGrpSpPr>
              <p:grpSpPr bwMode="auto">
                <a:xfrm>
                  <a:off x="6914808" y="1597484"/>
                  <a:ext cx="858694" cy="372451"/>
                  <a:chOff x="3777608" y="3695660"/>
                  <a:chExt cx="858694" cy="372451"/>
                </a:xfrm>
              </p:grpSpPr>
              <p:pic>
                <p:nvPicPr>
                  <p:cNvPr id="172" name="Picture 3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 name="Picture 3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 name="Picture 3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6" name="Group 25"/>
                <p:cNvGrpSpPr>
                  <a:grpSpLocks/>
                </p:cNvGrpSpPr>
                <p:nvPr/>
              </p:nvGrpSpPr>
              <p:grpSpPr bwMode="auto">
                <a:xfrm>
                  <a:off x="7600608" y="2845327"/>
                  <a:ext cx="858694" cy="372451"/>
                  <a:chOff x="3777608" y="3695660"/>
                  <a:chExt cx="858694" cy="372451"/>
                </a:xfrm>
              </p:grpSpPr>
              <p:pic>
                <p:nvPicPr>
                  <p:cNvPr id="169" name="Picture 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0" name="Picture 2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 name="Picture 3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67" name="Picture 2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8187" y="1245495"/>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2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28591" y="2455148"/>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5" name="Group 39"/>
            <p:cNvGrpSpPr>
              <a:grpSpLocks/>
            </p:cNvGrpSpPr>
            <p:nvPr/>
          </p:nvGrpSpPr>
          <p:grpSpPr bwMode="auto">
            <a:xfrm>
              <a:off x="962025" y="4206875"/>
              <a:ext cx="1641475" cy="1012596"/>
              <a:chOff x="62712" y="2014490"/>
              <a:chExt cx="1641058" cy="1012642"/>
            </a:xfrm>
          </p:grpSpPr>
          <p:pic>
            <p:nvPicPr>
              <p:cNvPr id="157" name="Picture 4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03588" y="2014490"/>
                <a:ext cx="657618" cy="45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8" name="TextBox 41"/>
              <p:cNvSpPr txBox="1">
                <a:spLocks noChangeArrowheads="1"/>
              </p:cNvSpPr>
              <p:nvPr/>
            </p:nvSpPr>
            <p:spPr bwMode="auto">
              <a:xfrm>
                <a:off x="62712" y="2217003"/>
                <a:ext cx="1447799" cy="215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r" eaLnBrk="1" hangingPunct="1"/>
                <a:r>
                  <a:rPr lang="en-US" sz="200" dirty="0">
                    <a:solidFill>
                      <a:srgbClr val="000000"/>
                    </a:solidFill>
                  </a:rPr>
                  <a:t>Login</a:t>
                </a:r>
              </a:p>
              <a:p>
                <a:pPr algn="r" eaLnBrk="1" hangingPunct="1"/>
                <a:r>
                  <a:rPr lang="en-US" sz="200" dirty="0">
                    <a:solidFill>
                      <a:srgbClr val="000000"/>
                    </a:solidFill>
                  </a:rPr>
                  <a:t>Search Flight</a:t>
                </a:r>
              </a:p>
              <a:p>
                <a:pPr algn="r" eaLnBrk="1" hangingPunct="1"/>
                <a:r>
                  <a:rPr lang="en-US" sz="200" dirty="0">
                    <a:solidFill>
                      <a:srgbClr val="000000"/>
                    </a:solidFill>
                  </a:rPr>
                  <a:t>View Flight Status</a:t>
                </a:r>
              </a:p>
              <a:p>
                <a:pPr algn="r" eaLnBrk="1" hangingPunct="1"/>
                <a:r>
                  <a:rPr lang="en-US" sz="200" dirty="0">
                    <a:solidFill>
                      <a:srgbClr val="000000"/>
                    </a:solidFill>
                  </a:rPr>
                  <a:t>Make Reservation</a:t>
                </a:r>
              </a:p>
            </p:txBody>
          </p:sp>
          <p:pic>
            <p:nvPicPr>
              <p:cNvPr id="159" name="Picture 4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64222" y="2257249"/>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 name="Picture 4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64222" y="2454646"/>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4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464222" y="2645364"/>
                <a:ext cx="2286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45"/>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475170" y="2817583"/>
                <a:ext cx="228600" cy="209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p:cNvGrpSpPr>
              <a:grpSpLocks/>
            </p:cNvGrpSpPr>
            <p:nvPr/>
          </p:nvGrpSpPr>
          <p:grpSpPr bwMode="auto">
            <a:xfrm>
              <a:off x="3579813" y="2586038"/>
              <a:ext cx="6053137" cy="5889625"/>
              <a:chOff x="2668102" y="1245495"/>
              <a:chExt cx="6052718" cy="5890159"/>
            </a:xfrm>
          </p:grpSpPr>
          <p:grpSp>
            <p:nvGrpSpPr>
              <p:cNvPr id="68" name="Group 61"/>
              <p:cNvGrpSpPr>
                <a:grpSpLocks/>
              </p:cNvGrpSpPr>
              <p:nvPr/>
            </p:nvGrpSpPr>
            <p:grpSpPr bwMode="auto">
              <a:xfrm>
                <a:off x="2668102" y="1245495"/>
                <a:ext cx="6052718" cy="5890159"/>
                <a:chOff x="2668102" y="1245495"/>
                <a:chExt cx="6052718" cy="5890159"/>
              </a:xfrm>
            </p:grpSpPr>
            <p:grpSp>
              <p:nvGrpSpPr>
                <p:cNvPr id="70" name="Group 63"/>
                <p:cNvGrpSpPr>
                  <a:grpSpLocks/>
                </p:cNvGrpSpPr>
                <p:nvPr/>
              </p:nvGrpSpPr>
              <p:grpSpPr bwMode="auto">
                <a:xfrm>
                  <a:off x="2668102" y="1245495"/>
                  <a:ext cx="6052718" cy="5890159"/>
                  <a:chOff x="2668102" y="1245495"/>
                  <a:chExt cx="6052718" cy="5890159"/>
                </a:xfrm>
              </p:grpSpPr>
              <p:grpSp>
                <p:nvGrpSpPr>
                  <p:cNvPr id="72" name="Group 65"/>
                  <p:cNvGrpSpPr>
                    <a:grpSpLocks/>
                  </p:cNvGrpSpPr>
                  <p:nvPr/>
                </p:nvGrpSpPr>
                <p:grpSpPr bwMode="auto">
                  <a:xfrm rot="-2095950">
                    <a:off x="5909384" y="2222174"/>
                    <a:ext cx="1855683" cy="326389"/>
                    <a:chOff x="4128242" y="2613333"/>
                    <a:chExt cx="1855683" cy="326389"/>
                  </a:xfrm>
                </p:grpSpPr>
                <p:cxnSp>
                  <p:nvCxnSpPr>
                    <p:cNvPr id="155" name="Straight Connector 309"/>
                    <p:cNvCxnSpPr>
                      <a:cxnSpLocks noChangeShapeType="1"/>
                    </p:cNvCxnSpPr>
                    <p:nvPr/>
                  </p:nvCxnSpPr>
                  <p:spPr bwMode="auto">
                    <a:xfrm rot="677837" flipV="1">
                      <a:off x="4128242" y="2613333"/>
                      <a:ext cx="1855683" cy="32638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56" name="Isosceles Triangle 155"/>
                    <p:cNvSpPr/>
                    <p:nvPr/>
                  </p:nvSpPr>
                  <p:spPr bwMode="auto">
                    <a:xfrm rot="16401198" flipV="1">
                      <a:off x="5012191" y="2749007"/>
                      <a:ext cx="155589"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cxnSp>
                <p:nvCxnSpPr>
                  <p:cNvPr id="73" name="Straight Connector 309"/>
                  <p:cNvCxnSpPr>
                    <a:cxnSpLocks noChangeShapeType="1"/>
                  </p:cNvCxnSpPr>
                  <p:nvPr/>
                </p:nvCxnSpPr>
                <p:spPr bwMode="auto">
                  <a:xfrm flipV="1">
                    <a:off x="7209700" y="1314396"/>
                    <a:ext cx="781816" cy="39697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74" name="Group 67"/>
                  <p:cNvGrpSpPr>
                    <a:grpSpLocks/>
                  </p:cNvGrpSpPr>
                  <p:nvPr/>
                </p:nvGrpSpPr>
                <p:grpSpPr bwMode="auto">
                  <a:xfrm rot="-677837">
                    <a:off x="5345964" y="1696342"/>
                    <a:ext cx="1855683" cy="326389"/>
                    <a:chOff x="4128242" y="2613333"/>
                    <a:chExt cx="1855683" cy="326389"/>
                  </a:xfrm>
                </p:grpSpPr>
                <p:cxnSp>
                  <p:nvCxnSpPr>
                    <p:cNvPr id="153" name="Straight Connector 309"/>
                    <p:cNvCxnSpPr>
                      <a:cxnSpLocks noChangeShapeType="1"/>
                    </p:cNvCxnSpPr>
                    <p:nvPr/>
                  </p:nvCxnSpPr>
                  <p:spPr bwMode="auto">
                    <a:xfrm rot="677837" flipV="1">
                      <a:off x="4128242" y="2613333"/>
                      <a:ext cx="1855683" cy="32638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54" name="Isosceles Triangle 153"/>
                    <p:cNvSpPr/>
                    <p:nvPr/>
                  </p:nvSpPr>
                  <p:spPr bwMode="auto">
                    <a:xfrm rot="16401198" flipV="1">
                      <a:off x="5011764" y="2752965"/>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cxnSp>
                <p:nvCxnSpPr>
                  <p:cNvPr id="75" name="Straight Connector 309"/>
                  <p:cNvCxnSpPr>
                    <a:cxnSpLocks noChangeShapeType="1"/>
                  </p:cNvCxnSpPr>
                  <p:nvPr/>
                </p:nvCxnSpPr>
                <p:spPr bwMode="auto">
                  <a:xfrm flipV="1">
                    <a:off x="7824302" y="2572844"/>
                    <a:ext cx="781816" cy="39697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76" name="Group 69"/>
                  <p:cNvGrpSpPr>
                    <a:grpSpLocks/>
                  </p:cNvGrpSpPr>
                  <p:nvPr/>
                </p:nvGrpSpPr>
                <p:grpSpPr bwMode="auto">
                  <a:xfrm rot="182727">
                    <a:off x="6243223" y="2846732"/>
                    <a:ext cx="1381891" cy="152400"/>
                    <a:chOff x="4114251" y="2730215"/>
                    <a:chExt cx="1381891" cy="152400"/>
                  </a:xfrm>
                </p:grpSpPr>
                <p:cxnSp>
                  <p:nvCxnSpPr>
                    <p:cNvPr id="151" name="Straight Connector 309"/>
                    <p:cNvCxnSpPr>
                      <a:cxnSpLocks noChangeShapeType="1"/>
                    </p:cNvCxnSpPr>
                    <p:nvPr/>
                  </p:nvCxnSpPr>
                  <p:spPr bwMode="auto">
                    <a:xfrm>
                      <a:off x="4114251" y="2754795"/>
                      <a:ext cx="1381891" cy="9053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52" name="Isosceles Triangle 151"/>
                    <p:cNvSpPr/>
                    <p:nvPr/>
                  </p:nvSpPr>
                  <p:spPr bwMode="auto">
                    <a:xfrm rot="16401198" flipV="1">
                      <a:off x="4840285" y="2782949"/>
                      <a:ext cx="152414" cy="46035"/>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77" name="Group 70"/>
                  <p:cNvGrpSpPr>
                    <a:grpSpLocks/>
                  </p:cNvGrpSpPr>
                  <p:nvPr/>
                </p:nvGrpSpPr>
                <p:grpSpPr bwMode="auto">
                  <a:xfrm rot="1773289">
                    <a:off x="4084576" y="4748580"/>
                    <a:ext cx="1546804" cy="1888298"/>
                    <a:chOff x="4104129" y="2140985"/>
                    <a:chExt cx="1546804" cy="1888298"/>
                  </a:xfrm>
                </p:grpSpPr>
                <p:cxnSp>
                  <p:nvCxnSpPr>
                    <p:cNvPr id="149" name="Straight Connector 309"/>
                    <p:cNvCxnSpPr>
                      <a:cxnSpLocks noChangeShapeType="1"/>
                      <a:endCxn id="129" idx="0"/>
                    </p:cNvCxnSpPr>
                    <p:nvPr/>
                  </p:nvCxnSpPr>
                  <p:spPr bwMode="auto">
                    <a:xfrm rot="-1773289">
                      <a:off x="4104129" y="2140985"/>
                      <a:ext cx="1546804" cy="188829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50" name="Isosceles Triangle 149"/>
                    <p:cNvSpPr/>
                    <p:nvPr/>
                  </p:nvSpPr>
                  <p:spPr bwMode="auto">
                    <a:xfrm rot="17484603" flipV="1">
                      <a:off x="4589100" y="2969569"/>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78" name="Group 71"/>
                  <p:cNvGrpSpPr>
                    <a:grpSpLocks/>
                  </p:cNvGrpSpPr>
                  <p:nvPr/>
                </p:nvGrpSpPr>
                <p:grpSpPr bwMode="auto">
                  <a:xfrm rot="4240500">
                    <a:off x="3138934" y="5554165"/>
                    <a:ext cx="1929469" cy="268309"/>
                    <a:chOff x="4319495" y="2788362"/>
                    <a:chExt cx="1929469" cy="268309"/>
                  </a:xfrm>
                </p:grpSpPr>
                <p:cxnSp>
                  <p:nvCxnSpPr>
                    <p:cNvPr id="147" name="Straight Connector 309"/>
                    <p:cNvCxnSpPr>
                      <a:cxnSpLocks noChangeShapeType="1"/>
                      <a:stCxn id="135" idx="0"/>
                      <a:endCxn id="128" idx="0"/>
                    </p:cNvCxnSpPr>
                    <p:nvPr/>
                  </p:nvCxnSpPr>
                  <p:spPr bwMode="auto">
                    <a:xfrm rot="-4240500">
                      <a:off x="5150075" y="1957782"/>
                      <a:ext cx="268309" cy="1929469"/>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8" name="Isosceles Triangle 147"/>
                    <p:cNvSpPr/>
                    <p:nvPr/>
                  </p:nvSpPr>
                  <p:spPr bwMode="auto">
                    <a:xfrm rot="16772390" flipV="1">
                      <a:off x="5284675" y="2911829"/>
                      <a:ext cx="152389" cy="46041"/>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79" name="Group 72"/>
                  <p:cNvGrpSpPr>
                    <a:grpSpLocks/>
                  </p:cNvGrpSpPr>
                  <p:nvPr/>
                </p:nvGrpSpPr>
                <p:grpSpPr bwMode="auto">
                  <a:xfrm rot="-195013">
                    <a:off x="6275790" y="4902631"/>
                    <a:ext cx="1797092" cy="152400"/>
                    <a:chOff x="5085065" y="2785250"/>
                    <a:chExt cx="1797092" cy="152400"/>
                  </a:xfrm>
                </p:grpSpPr>
                <p:cxnSp>
                  <p:nvCxnSpPr>
                    <p:cNvPr id="145" name="Straight Connector 309"/>
                    <p:cNvCxnSpPr>
                      <a:cxnSpLocks noChangeShapeType="1"/>
                    </p:cNvCxnSpPr>
                    <p:nvPr/>
                  </p:nvCxnSpPr>
                  <p:spPr bwMode="auto">
                    <a:xfrm rot="195013">
                      <a:off x="5085065" y="2857375"/>
                      <a:ext cx="1797092" cy="1562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6" name="Isosceles Triangle 145"/>
                    <p:cNvSpPr/>
                    <p:nvPr/>
                  </p:nvSpPr>
                  <p:spPr bwMode="auto">
                    <a:xfrm rot="16401198" flipV="1">
                      <a:off x="5812022" y="2830639"/>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80" name="Group 73"/>
                  <p:cNvGrpSpPr>
                    <a:grpSpLocks/>
                  </p:cNvGrpSpPr>
                  <p:nvPr/>
                </p:nvGrpSpPr>
                <p:grpSpPr bwMode="auto">
                  <a:xfrm rot="-195013">
                    <a:off x="4072962" y="4851854"/>
                    <a:ext cx="1750520" cy="152400"/>
                    <a:chOff x="4112412" y="2730215"/>
                    <a:chExt cx="1750520" cy="152400"/>
                  </a:xfrm>
                </p:grpSpPr>
                <p:cxnSp>
                  <p:nvCxnSpPr>
                    <p:cNvPr id="143" name="Straight Connector 309"/>
                    <p:cNvCxnSpPr>
                      <a:cxnSpLocks noChangeShapeType="1"/>
                    </p:cNvCxnSpPr>
                    <p:nvPr/>
                  </p:nvCxnSpPr>
                  <p:spPr bwMode="auto">
                    <a:xfrm rot="195013">
                      <a:off x="4112412" y="2804407"/>
                      <a:ext cx="1750520" cy="15217"/>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4" name="Isosceles Triangle 143"/>
                    <p:cNvSpPr/>
                    <p:nvPr/>
                  </p:nvSpPr>
                  <p:spPr bwMode="auto">
                    <a:xfrm rot="16401198" flipV="1">
                      <a:off x="4848014" y="2783750"/>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81" name="Group 74"/>
                  <p:cNvGrpSpPr>
                    <a:grpSpLocks/>
                  </p:cNvGrpSpPr>
                  <p:nvPr/>
                </p:nvGrpSpPr>
                <p:grpSpPr bwMode="auto">
                  <a:xfrm rot="-2755630">
                    <a:off x="5033196" y="2819487"/>
                    <a:ext cx="710351" cy="1066832"/>
                    <a:chOff x="4588014" y="2319606"/>
                    <a:chExt cx="710351" cy="1066832"/>
                  </a:xfrm>
                </p:grpSpPr>
                <p:cxnSp>
                  <p:nvCxnSpPr>
                    <p:cNvPr id="141" name="Straight Connector 309"/>
                    <p:cNvCxnSpPr>
                      <a:cxnSpLocks noChangeShapeType="1"/>
                    </p:cNvCxnSpPr>
                    <p:nvPr/>
                  </p:nvCxnSpPr>
                  <p:spPr bwMode="auto">
                    <a:xfrm rot="2755630" flipV="1">
                      <a:off x="4409774" y="2497846"/>
                      <a:ext cx="1066832" cy="710351"/>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2" name="Isosceles Triangle 141"/>
                    <p:cNvSpPr/>
                    <p:nvPr/>
                  </p:nvSpPr>
                  <p:spPr bwMode="auto">
                    <a:xfrm rot="16401198" flipV="1">
                      <a:off x="4828185" y="2814155"/>
                      <a:ext cx="152389" cy="46042"/>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82" name="Group 75"/>
                  <p:cNvGrpSpPr>
                    <a:grpSpLocks/>
                  </p:cNvGrpSpPr>
                  <p:nvPr/>
                </p:nvGrpSpPr>
                <p:grpSpPr bwMode="auto">
                  <a:xfrm rot="-222713">
                    <a:off x="3971903" y="2769126"/>
                    <a:ext cx="1381891" cy="152400"/>
                    <a:chOff x="4114251" y="2730215"/>
                    <a:chExt cx="1381891" cy="152400"/>
                  </a:xfrm>
                </p:grpSpPr>
                <p:cxnSp>
                  <p:nvCxnSpPr>
                    <p:cNvPr id="139" name="Straight Connector 309"/>
                    <p:cNvCxnSpPr>
                      <a:cxnSpLocks noChangeShapeType="1"/>
                      <a:stCxn id="117" idx="0"/>
                    </p:cNvCxnSpPr>
                    <p:nvPr/>
                  </p:nvCxnSpPr>
                  <p:spPr bwMode="auto">
                    <a:xfrm>
                      <a:off x="4114251" y="2754795"/>
                      <a:ext cx="1381891" cy="90532"/>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40" name="Isosceles Triangle 139"/>
                    <p:cNvSpPr/>
                    <p:nvPr/>
                  </p:nvSpPr>
                  <p:spPr bwMode="auto">
                    <a:xfrm rot="16401198" flipV="1">
                      <a:off x="4840164" y="2783171"/>
                      <a:ext cx="152414" cy="46034"/>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nvGrpSpPr>
                  <p:cNvPr id="83" name="Group 76"/>
                  <p:cNvGrpSpPr>
                    <a:grpSpLocks/>
                  </p:cNvGrpSpPr>
                  <p:nvPr/>
                </p:nvGrpSpPr>
                <p:grpSpPr bwMode="auto">
                  <a:xfrm>
                    <a:off x="2668102" y="3784279"/>
                    <a:ext cx="990600" cy="966048"/>
                    <a:chOff x="2668102" y="3784279"/>
                    <a:chExt cx="990600" cy="966048"/>
                  </a:xfrm>
                </p:grpSpPr>
                <p:cxnSp>
                  <p:nvCxnSpPr>
                    <p:cNvPr id="137" name="Straight Connector 309"/>
                    <p:cNvCxnSpPr>
                      <a:cxnSpLocks noChangeShapeType="1"/>
                    </p:cNvCxnSpPr>
                    <p:nvPr/>
                  </p:nvCxnSpPr>
                  <p:spPr bwMode="auto">
                    <a:xfrm>
                      <a:off x="2668102" y="3784279"/>
                      <a:ext cx="990600" cy="96604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138" name="Isosceles Triangle 137"/>
                    <p:cNvSpPr/>
                    <p:nvPr/>
                  </p:nvSpPr>
                  <p:spPr bwMode="auto">
                    <a:xfrm rot="18673410" flipV="1">
                      <a:off x="3110971" y="4269960"/>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pic>
                <p:nvPicPr>
                  <p:cNvPr id="84" name="Picture 77"/>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268900" y="2692927"/>
                    <a:ext cx="1003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5" name="Group 78"/>
                  <p:cNvGrpSpPr>
                    <a:grpSpLocks/>
                  </p:cNvGrpSpPr>
                  <p:nvPr/>
                </p:nvGrpSpPr>
                <p:grpSpPr bwMode="auto">
                  <a:xfrm>
                    <a:off x="3469734" y="4443010"/>
                    <a:ext cx="5006628" cy="2692644"/>
                    <a:chOff x="3469734" y="4443010"/>
                    <a:chExt cx="5006628" cy="2692644"/>
                  </a:xfrm>
                </p:grpSpPr>
                <p:sp>
                  <p:nvSpPr>
                    <p:cNvPr id="118" name="TextBox 370"/>
                    <p:cNvSpPr txBox="1">
                      <a:spLocks noChangeArrowheads="1"/>
                    </p:cNvSpPr>
                    <p:nvPr/>
                  </p:nvSpPr>
                  <p:spPr bwMode="auto">
                    <a:xfrm>
                      <a:off x="3582439" y="4443010"/>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6E6E6E"/>
                          </a:solidFill>
                          <a:latin typeface="+mn-lt"/>
                          <a:ea typeface="ＭＳ Ｐゴシック"/>
                          <a:cs typeface="ＭＳ Ｐゴシック"/>
                        </a:rPr>
                        <a:t>.</a:t>
                      </a:r>
                      <a:r>
                        <a:rPr lang="en-US" sz="200" kern="0" dirty="0">
                          <a:solidFill>
                            <a:srgbClr val="000000"/>
                          </a:solidFill>
                          <a:latin typeface="+mn-lt"/>
                          <a:ea typeface="ＭＳ Ｐゴシック"/>
                          <a:cs typeface="ＭＳ Ｐゴシック"/>
                        </a:rPr>
                        <a:t>NET</a:t>
                      </a:r>
                    </a:p>
                  </p:txBody>
                </p:sp>
                <p:grpSp>
                  <p:nvGrpSpPr>
                    <p:cNvPr id="119" name="Group 112"/>
                    <p:cNvGrpSpPr>
                      <a:grpSpLocks/>
                    </p:cNvGrpSpPr>
                    <p:nvPr/>
                  </p:nvGrpSpPr>
                  <p:grpSpPr bwMode="auto">
                    <a:xfrm>
                      <a:off x="3543382" y="4632525"/>
                      <a:ext cx="4722235" cy="2503129"/>
                      <a:chOff x="3543382" y="4632525"/>
                      <a:chExt cx="4722235" cy="2503129"/>
                    </a:xfrm>
                  </p:grpSpPr>
                  <p:grpSp>
                    <p:nvGrpSpPr>
                      <p:cNvPr id="124" name="Group 117"/>
                      <p:cNvGrpSpPr>
                        <a:grpSpLocks/>
                      </p:cNvGrpSpPr>
                      <p:nvPr/>
                    </p:nvGrpSpPr>
                    <p:grpSpPr bwMode="auto">
                      <a:xfrm>
                        <a:off x="3543382" y="4632525"/>
                        <a:ext cx="858694" cy="372451"/>
                        <a:chOff x="3777608" y="3695660"/>
                        <a:chExt cx="858694" cy="372451"/>
                      </a:xfrm>
                    </p:grpSpPr>
                    <p:pic>
                      <p:nvPicPr>
                        <p:cNvPr id="134" name="Picture 12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2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12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5" name="Picture 11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30617" y="487043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6" name="Group 119"/>
                      <p:cNvGrpSpPr>
                        <a:grpSpLocks/>
                      </p:cNvGrpSpPr>
                      <p:nvPr/>
                    </p:nvGrpSpPr>
                    <p:grpSpPr bwMode="auto">
                      <a:xfrm>
                        <a:off x="5703544" y="4847340"/>
                        <a:ext cx="743631" cy="281560"/>
                        <a:chOff x="4307653" y="3695660"/>
                        <a:chExt cx="743631" cy="281560"/>
                      </a:xfrm>
                    </p:grpSpPr>
                    <p:pic>
                      <p:nvPicPr>
                        <p:cNvPr id="132" name="Picture 12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307653"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 name="Picture 12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416284"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7" name="Group 120"/>
                      <p:cNvGrpSpPr>
                        <a:grpSpLocks/>
                      </p:cNvGrpSpPr>
                      <p:nvPr/>
                    </p:nvGrpSpPr>
                    <p:grpSpPr bwMode="auto">
                      <a:xfrm>
                        <a:off x="4718667" y="5738640"/>
                        <a:ext cx="743631" cy="281560"/>
                        <a:chOff x="3743764" y="4172173"/>
                        <a:chExt cx="743631" cy="281560"/>
                      </a:xfrm>
                    </p:grpSpPr>
                    <p:pic>
                      <p:nvPicPr>
                        <p:cNvPr id="130" name="Picture 12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43764" y="4172173"/>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1" name="Picture 12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52395" y="4263233"/>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8" name="Picture 1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2072" y="6653054"/>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9" name="Picture 12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345630" y="6636878"/>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0" name="TextBox 370"/>
                    <p:cNvSpPr txBox="1">
                      <a:spLocks noChangeArrowheads="1"/>
                    </p:cNvSpPr>
                    <p:nvPr/>
                  </p:nvSpPr>
                  <p:spPr bwMode="auto">
                    <a:xfrm>
                      <a:off x="5831770" y="4649404"/>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MQ</a:t>
                      </a:r>
                    </a:p>
                  </p:txBody>
                </p:sp>
                <p:sp>
                  <p:nvSpPr>
                    <p:cNvPr id="121" name="TextBox 370"/>
                    <p:cNvSpPr txBox="1">
                      <a:spLocks noChangeArrowheads="1"/>
                    </p:cNvSpPr>
                    <p:nvPr/>
                  </p:nvSpPr>
                  <p:spPr bwMode="auto">
                    <a:xfrm>
                      <a:off x="5874630" y="6765732"/>
                      <a:ext cx="934972" cy="15390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ATG, Vignette,</a:t>
                      </a:r>
                    </a:p>
                    <a:p>
                      <a:pP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Sharepoint</a:t>
                      </a:r>
                      <a:endParaRPr lang="en-US" sz="200" kern="0" dirty="0">
                        <a:solidFill>
                          <a:srgbClr val="000000"/>
                        </a:solidFill>
                        <a:latin typeface="+mn-lt"/>
                        <a:ea typeface="ＭＳ Ｐゴシック"/>
                        <a:cs typeface="ＭＳ Ｐゴシック"/>
                      </a:endParaRPr>
                    </a:p>
                  </p:txBody>
                </p:sp>
                <p:sp>
                  <p:nvSpPr>
                    <p:cNvPr id="122" name="TextBox 370"/>
                    <p:cNvSpPr txBox="1">
                      <a:spLocks noChangeArrowheads="1"/>
                    </p:cNvSpPr>
                    <p:nvPr/>
                  </p:nvSpPr>
                  <p:spPr bwMode="auto">
                    <a:xfrm>
                      <a:off x="3469734" y="6759382"/>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SQL Server</a:t>
                      </a:r>
                    </a:p>
                  </p:txBody>
                </p:sp>
                <p:sp>
                  <p:nvSpPr>
                    <p:cNvPr id="123" name="TextBox 370"/>
                    <p:cNvSpPr txBox="1">
                      <a:spLocks noChangeArrowheads="1"/>
                    </p:cNvSpPr>
                    <p:nvPr/>
                  </p:nvSpPr>
                  <p:spPr bwMode="auto">
                    <a:xfrm>
                      <a:off x="7714415" y="4673218"/>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err="1">
                          <a:solidFill>
                            <a:srgbClr val="000000"/>
                          </a:solidFill>
                          <a:latin typeface="+mn-lt"/>
                          <a:ea typeface="ＭＳ Ｐゴシック"/>
                          <a:cs typeface="ＭＳ Ｐゴシック"/>
                        </a:rPr>
                        <a:t>JBoss</a:t>
                      </a:r>
                      <a:endParaRPr lang="en-US" sz="200" kern="0" dirty="0">
                        <a:solidFill>
                          <a:srgbClr val="000000"/>
                        </a:solidFill>
                        <a:latin typeface="+mn-lt"/>
                        <a:ea typeface="ＭＳ Ｐゴシック"/>
                        <a:cs typeface="ＭＳ Ｐゴシック"/>
                      </a:endParaRPr>
                    </a:p>
                  </p:txBody>
                </p:sp>
              </p:grpSp>
              <p:grpSp>
                <p:nvGrpSpPr>
                  <p:cNvPr id="86" name="Group 79"/>
                  <p:cNvGrpSpPr>
                    <a:grpSpLocks/>
                  </p:cNvGrpSpPr>
                  <p:nvPr/>
                </p:nvGrpSpPr>
                <p:grpSpPr bwMode="auto">
                  <a:xfrm>
                    <a:off x="3573057" y="1245495"/>
                    <a:ext cx="5147763" cy="1972283"/>
                    <a:chOff x="3573057" y="1245495"/>
                    <a:chExt cx="5147763" cy="1972283"/>
                  </a:xfrm>
                </p:grpSpPr>
                <p:grpSp>
                  <p:nvGrpSpPr>
                    <p:cNvPr id="92" name="Group 85"/>
                    <p:cNvGrpSpPr>
                      <a:grpSpLocks/>
                    </p:cNvGrpSpPr>
                    <p:nvPr/>
                  </p:nvGrpSpPr>
                  <p:grpSpPr bwMode="auto">
                    <a:xfrm>
                      <a:off x="3573057" y="1896257"/>
                      <a:ext cx="2040056" cy="1049038"/>
                      <a:chOff x="3573057" y="1896257"/>
                      <a:chExt cx="2040056" cy="1049038"/>
                    </a:xfrm>
                  </p:grpSpPr>
                  <p:grpSp>
                    <p:nvGrpSpPr>
                      <p:cNvPr id="110" name="Group 103"/>
                      <p:cNvGrpSpPr>
                        <a:grpSpLocks/>
                      </p:cNvGrpSpPr>
                      <p:nvPr/>
                    </p:nvGrpSpPr>
                    <p:grpSpPr bwMode="auto">
                      <a:xfrm>
                        <a:off x="3573057" y="2572844"/>
                        <a:ext cx="858694" cy="372451"/>
                        <a:chOff x="3777608" y="3695660"/>
                        <a:chExt cx="858694" cy="372451"/>
                      </a:xfrm>
                    </p:grpSpPr>
                    <p:pic>
                      <p:nvPicPr>
                        <p:cNvPr id="115" name="Picture 10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Picture 10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1" name="Group 104"/>
                      <p:cNvGrpSpPr>
                        <a:grpSpLocks/>
                      </p:cNvGrpSpPr>
                      <p:nvPr/>
                    </p:nvGrpSpPr>
                    <p:grpSpPr bwMode="auto">
                      <a:xfrm>
                        <a:off x="4754419" y="1896257"/>
                        <a:ext cx="858694" cy="372451"/>
                        <a:chOff x="3777608" y="3695660"/>
                        <a:chExt cx="858694" cy="372451"/>
                      </a:xfrm>
                    </p:grpSpPr>
                    <p:pic>
                      <p:nvPicPr>
                        <p:cNvPr id="112" name="Picture 10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0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93" name="TextBox 370"/>
                    <p:cNvSpPr txBox="1">
                      <a:spLocks noChangeArrowheads="1"/>
                    </p:cNvSpPr>
                    <p:nvPr/>
                  </p:nvSpPr>
                  <p:spPr bwMode="auto">
                    <a:xfrm>
                      <a:off x="3584025" y="2377485"/>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latin typeface="+mn-lt"/>
                          <a:ea typeface="ＭＳ Ｐゴシック"/>
                          <a:cs typeface="ＭＳ Ｐゴシック"/>
                        </a:rPr>
                        <a:t>Tomcat</a:t>
                      </a:r>
                    </a:p>
                  </p:txBody>
                </p:sp>
                <p:sp>
                  <p:nvSpPr>
                    <p:cNvPr id="94" name="TextBox 370"/>
                    <p:cNvSpPr txBox="1">
                      <a:spLocks noChangeArrowheads="1"/>
                    </p:cNvSpPr>
                    <p:nvPr/>
                  </p:nvSpPr>
                  <p:spPr bwMode="auto">
                    <a:xfrm>
                      <a:off x="4766631" y="1696386"/>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Tomcat</a:t>
                      </a:r>
                    </a:p>
                  </p:txBody>
                </p:sp>
                <p:sp>
                  <p:nvSpPr>
                    <p:cNvPr id="95" name="TextBox 370"/>
                    <p:cNvSpPr txBox="1">
                      <a:spLocks noChangeArrowheads="1"/>
                    </p:cNvSpPr>
                    <p:nvPr/>
                  </p:nvSpPr>
                  <p:spPr bwMode="auto">
                    <a:xfrm>
                      <a:off x="5258722" y="2488620"/>
                      <a:ext cx="1142921"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Mule, </a:t>
                      </a:r>
                      <a:r>
                        <a:rPr lang="en-US" sz="200" kern="0" dirty="0" err="1">
                          <a:solidFill>
                            <a:srgbClr val="000000"/>
                          </a:solidFill>
                          <a:latin typeface="+mn-lt"/>
                          <a:ea typeface="ＭＳ Ｐゴシック"/>
                          <a:cs typeface="ＭＳ Ｐゴシック"/>
                        </a:rPr>
                        <a:t>Tibco</a:t>
                      </a:r>
                      <a:r>
                        <a:rPr lang="en-US" sz="200" kern="0" dirty="0">
                          <a:solidFill>
                            <a:srgbClr val="000000"/>
                          </a:solidFill>
                          <a:latin typeface="+mn-lt"/>
                          <a:ea typeface="ＭＳ Ｐゴシック"/>
                          <a:cs typeface="ＭＳ Ｐゴシック"/>
                        </a:rPr>
                        <a:t>, AG</a:t>
                      </a:r>
                    </a:p>
                  </p:txBody>
                </p:sp>
                <p:sp>
                  <p:nvSpPr>
                    <p:cNvPr id="96" name="TextBox 370"/>
                    <p:cNvSpPr txBox="1">
                      <a:spLocks noChangeArrowheads="1"/>
                    </p:cNvSpPr>
                    <p:nvPr/>
                  </p:nvSpPr>
                  <p:spPr bwMode="auto">
                    <a:xfrm>
                      <a:off x="5299995" y="2737880"/>
                      <a:ext cx="944497" cy="123122"/>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200" kern="0" dirty="0">
                          <a:solidFill>
                            <a:srgbClr val="000000"/>
                          </a:solidFill>
                          <a:latin typeface="+mn-lt"/>
                          <a:ea typeface="ＭＳ Ｐゴシック"/>
                          <a:cs typeface="ＭＳ Ｐゴシック"/>
                        </a:rPr>
                        <a:t>ESB</a:t>
                      </a:r>
                    </a:p>
                  </p:txBody>
                </p:sp>
                <p:grpSp>
                  <p:nvGrpSpPr>
                    <p:cNvPr id="97" name="Group 90"/>
                    <p:cNvGrpSpPr>
                      <a:grpSpLocks/>
                    </p:cNvGrpSpPr>
                    <p:nvPr/>
                  </p:nvGrpSpPr>
                  <p:grpSpPr bwMode="auto">
                    <a:xfrm>
                      <a:off x="6914808" y="1245495"/>
                      <a:ext cx="1806012" cy="1972283"/>
                      <a:chOff x="6914808" y="1245495"/>
                      <a:chExt cx="1806012" cy="1972283"/>
                    </a:xfrm>
                  </p:grpSpPr>
                  <p:grpSp>
                    <p:nvGrpSpPr>
                      <p:cNvPr id="100" name="Group 93"/>
                      <p:cNvGrpSpPr>
                        <a:grpSpLocks/>
                      </p:cNvGrpSpPr>
                      <p:nvPr/>
                    </p:nvGrpSpPr>
                    <p:grpSpPr bwMode="auto">
                      <a:xfrm>
                        <a:off x="6914808" y="1597484"/>
                        <a:ext cx="858694" cy="372451"/>
                        <a:chOff x="3777608" y="3695660"/>
                        <a:chExt cx="858694" cy="372451"/>
                      </a:xfrm>
                    </p:grpSpPr>
                    <p:pic>
                      <p:nvPicPr>
                        <p:cNvPr id="107" name="Picture 10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8" name="Picture 10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 name="Picture 10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 name="Group 94"/>
                      <p:cNvGrpSpPr>
                        <a:grpSpLocks/>
                      </p:cNvGrpSpPr>
                      <p:nvPr/>
                    </p:nvGrpSpPr>
                    <p:grpSpPr bwMode="auto">
                      <a:xfrm>
                        <a:off x="7600608" y="2845327"/>
                        <a:ext cx="858694" cy="372451"/>
                        <a:chOff x="3777608" y="3695660"/>
                        <a:chExt cx="858694" cy="372451"/>
                      </a:xfrm>
                    </p:grpSpPr>
                    <p:pic>
                      <p:nvPicPr>
                        <p:cNvPr id="104" name="Picture 9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 name="Picture 9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9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2" name="Picture 9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628187" y="1245495"/>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 name="Picture 9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28591" y="2455148"/>
                        <a:ext cx="392229" cy="3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8" name="TextBox 370"/>
                    <p:cNvSpPr txBox="1">
                      <a:spLocks noChangeArrowheads="1"/>
                    </p:cNvSpPr>
                    <p:nvPr/>
                  </p:nvSpPr>
                  <p:spPr bwMode="auto">
                    <a:xfrm>
                      <a:off x="7011201" y="1402671"/>
                      <a:ext cx="761947" cy="123122"/>
                    </a:xfrm>
                    <a:prstGeom prst="rect">
                      <a:avLst/>
                    </a:prstGeom>
                    <a:noFill/>
                    <a:ln w="9525">
                      <a:noFill/>
                      <a:miter lim="800000"/>
                      <a:headEnd/>
                      <a:tailEnd/>
                    </a:ln>
                  </p:spPr>
                  <p:txBody>
                    <a:bodyPr>
                      <a:spAutoFit/>
                    </a:bodyPr>
                    <a:lstStyle/>
                    <a:p>
                      <a:pPr defTabSz="914400" fontAlgn="auto">
                        <a:spcBef>
                          <a:spcPts val="0"/>
                        </a:spcBef>
                        <a:spcAft>
                          <a:spcPts val="0"/>
                        </a:spcAft>
                        <a:defRPr/>
                      </a:pPr>
                      <a:r>
                        <a:rPr lang="en-US" sz="200" kern="0" dirty="0">
                          <a:solidFill>
                            <a:srgbClr val="000000"/>
                          </a:solidFill>
                          <a:latin typeface="+mn-lt"/>
                          <a:ea typeface="ＭＳ Ｐゴシック"/>
                          <a:cs typeface="ＭＳ Ｐゴシック"/>
                        </a:rPr>
                        <a:t>.NET</a:t>
                      </a:r>
                    </a:p>
                  </p:txBody>
                </p:sp>
                <p:sp>
                  <p:nvSpPr>
                    <p:cNvPr id="99" name="TextBox 370"/>
                    <p:cNvSpPr txBox="1">
                      <a:spLocks noChangeArrowheads="1"/>
                    </p:cNvSpPr>
                    <p:nvPr/>
                  </p:nvSpPr>
                  <p:spPr bwMode="auto">
                    <a:xfrm>
                      <a:off x="7600123" y="2639447"/>
                      <a:ext cx="598447" cy="123122"/>
                    </a:xfrm>
                    <a:prstGeom prst="rect">
                      <a:avLst/>
                    </a:prstGeom>
                    <a:noFill/>
                    <a:ln w="9525">
                      <a:noFill/>
                      <a:miter lim="800000"/>
                      <a:headEnd/>
                      <a:tailEnd/>
                    </a:ln>
                  </p:spPr>
                  <p:txBody>
                    <a:bodyPr>
                      <a:spAutoFit/>
                    </a:bodyPr>
                    <a:lstStyle/>
                    <a:p>
                      <a:pPr algn="ctr" defTabSz="914400" fontAlgn="auto">
                        <a:spcBef>
                          <a:spcPts val="0"/>
                        </a:spcBef>
                        <a:spcAft>
                          <a:spcPts val="0"/>
                        </a:spcAft>
                        <a:defRPr/>
                      </a:pPr>
                      <a:r>
                        <a:rPr lang="en-US" sz="200" kern="0" dirty="0">
                          <a:solidFill>
                            <a:srgbClr val="000000"/>
                          </a:solidFill>
                          <a:latin typeface="+mn-lt"/>
                          <a:ea typeface="ＭＳ Ｐゴシック"/>
                          <a:cs typeface="ＭＳ Ｐゴシック"/>
                        </a:rPr>
                        <a:t>Tomcat</a:t>
                      </a:r>
                    </a:p>
                  </p:txBody>
                </p:sp>
              </p:grpSp>
              <p:grpSp>
                <p:nvGrpSpPr>
                  <p:cNvPr id="87" name="Group 80"/>
                  <p:cNvGrpSpPr>
                    <a:grpSpLocks/>
                  </p:cNvGrpSpPr>
                  <p:nvPr/>
                </p:nvGrpSpPr>
                <p:grpSpPr bwMode="auto">
                  <a:xfrm>
                    <a:off x="2668102" y="2212419"/>
                    <a:ext cx="1926447" cy="1561926"/>
                    <a:chOff x="2668102" y="2212419"/>
                    <a:chExt cx="1926447" cy="1561926"/>
                  </a:xfrm>
                </p:grpSpPr>
                <p:grpSp>
                  <p:nvGrpSpPr>
                    <p:cNvPr id="88" name="Group 81"/>
                    <p:cNvGrpSpPr>
                      <a:grpSpLocks/>
                    </p:cNvGrpSpPr>
                    <p:nvPr/>
                  </p:nvGrpSpPr>
                  <p:grpSpPr bwMode="auto">
                    <a:xfrm>
                      <a:off x="2668102" y="2850045"/>
                      <a:ext cx="1128649" cy="924300"/>
                      <a:chOff x="2668102" y="2850045"/>
                      <a:chExt cx="1128649" cy="924300"/>
                    </a:xfrm>
                  </p:grpSpPr>
                  <p:cxnSp>
                    <p:nvCxnSpPr>
                      <p:cNvPr id="90" name="Straight Connector 309"/>
                      <p:cNvCxnSpPr>
                        <a:cxnSpLocks noChangeShapeType="1"/>
                        <a:endCxn id="117" idx="1"/>
                      </p:cNvCxnSpPr>
                      <p:nvPr/>
                    </p:nvCxnSpPr>
                    <p:spPr bwMode="auto">
                      <a:xfrm flipV="1">
                        <a:off x="2668102" y="2850045"/>
                        <a:ext cx="1128649" cy="924300"/>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sp>
                    <p:nvSpPr>
                      <p:cNvPr id="91" name="Isosceles Triangle 90"/>
                      <p:cNvSpPr/>
                      <p:nvPr/>
                    </p:nvSpPr>
                    <p:spPr bwMode="auto">
                      <a:xfrm rot="13614900" flipV="1">
                        <a:off x="3371303" y="3103043"/>
                        <a:ext cx="152414" cy="44447"/>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sp>
                  <p:nvSpPr>
                    <p:cNvPr id="89" name="Isosceles Triangle 88"/>
                    <p:cNvSpPr/>
                    <p:nvPr/>
                  </p:nvSpPr>
                  <p:spPr bwMode="auto">
                    <a:xfrm rot="14347607" flipV="1">
                      <a:off x="4495970" y="2265560"/>
                      <a:ext cx="152414" cy="46035"/>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grpSp>
            <p:cxnSp>
              <p:nvCxnSpPr>
                <p:cNvPr id="71" name="Straight Connector 309"/>
                <p:cNvCxnSpPr>
                  <a:cxnSpLocks noChangeShapeType="1"/>
                  <a:endCxn id="113" idx="1"/>
                </p:cNvCxnSpPr>
                <p:nvPr/>
              </p:nvCxnSpPr>
              <p:spPr bwMode="auto">
                <a:xfrm flipV="1">
                  <a:off x="4173468" y="2082567"/>
                  <a:ext cx="689582" cy="490278"/>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sp>
            <p:nvSpPr>
              <p:cNvPr id="69" name="Rectangle 68"/>
              <p:cNvSpPr/>
              <p:nvPr/>
            </p:nvSpPr>
            <p:spPr>
              <a:xfrm>
                <a:off x="4911084" y="4192162"/>
                <a:ext cx="658767" cy="123122"/>
              </a:xfrm>
              <a:prstGeom prst="rect">
                <a:avLst/>
              </a:prstGeom>
              <a:solidFill>
                <a:srgbClr val="FFFFFF"/>
              </a:solidFill>
              <a:ln>
                <a:noFill/>
              </a:ln>
              <a:effectLst/>
            </p:spPr>
            <p:txBody>
              <a:bodyPr>
                <a:spAutoFit/>
              </a:bodyPr>
              <a:lstStyle/>
              <a:p>
                <a:pPr defTabSz="914400" fontAlgn="auto">
                  <a:spcBef>
                    <a:spcPts val="0"/>
                  </a:spcBef>
                  <a:spcAft>
                    <a:spcPts val="0"/>
                  </a:spcAft>
                  <a:defRPr/>
                </a:pPr>
                <a:r>
                  <a:rPr lang="en-US" sz="200" b="1" kern="0" dirty="0">
                    <a:ln w="9000" cmpd="sng">
                      <a:noFill/>
                      <a:prstDash val="solid"/>
                    </a:ln>
                    <a:solidFill>
                      <a:srgbClr val="FC7700"/>
                    </a:solidFill>
                    <a:latin typeface="+mn-lt"/>
                    <a:ea typeface="+mn-ea"/>
                    <a:cs typeface="+mn-cs"/>
                  </a:rPr>
                  <a:t>SOA</a:t>
                </a:r>
              </a:p>
            </p:txBody>
          </p:sp>
        </p:grpSp>
        <p:grpSp>
          <p:nvGrpSpPr>
            <p:cNvPr id="17" name="Group 16"/>
            <p:cNvGrpSpPr>
              <a:grpSpLocks/>
            </p:cNvGrpSpPr>
            <p:nvPr/>
          </p:nvGrpSpPr>
          <p:grpSpPr bwMode="auto">
            <a:xfrm>
              <a:off x="2743200" y="2678113"/>
              <a:ext cx="6635750" cy="4033381"/>
              <a:chOff x="1830814" y="1337703"/>
              <a:chExt cx="6635573" cy="4034128"/>
            </a:xfrm>
          </p:grpSpPr>
          <p:grpSp>
            <p:nvGrpSpPr>
              <p:cNvPr id="42" name="Group 151"/>
              <p:cNvGrpSpPr>
                <a:grpSpLocks/>
              </p:cNvGrpSpPr>
              <p:nvPr/>
            </p:nvGrpSpPr>
            <p:grpSpPr bwMode="auto">
              <a:xfrm>
                <a:off x="1830814" y="2957253"/>
                <a:ext cx="1142970" cy="1138964"/>
                <a:chOff x="1830814" y="2957253"/>
                <a:chExt cx="1142970" cy="1138964"/>
              </a:xfrm>
            </p:grpSpPr>
            <p:grpSp>
              <p:nvGrpSpPr>
                <p:cNvPr id="60" name="Group 169"/>
                <p:cNvGrpSpPr>
                  <a:grpSpLocks/>
                </p:cNvGrpSpPr>
                <p:nvPr/>
              </p:nvGrpSpPr>
              <p:grpSpPr bwMode="auto">
                <a:xfrm>
                  <a:off x="1830814" y="2957253"/>
                  <a:ext cx="1142970" cy="1138964"/>
                  <a:chOff x="1613520" y="2754377"/>
                  <a:chExt cx="1142970" cy="1138964"/>
                </a:xfrm>
              </p:grpSpPr>
              <p:sp>
                <p:nvSpPr>
                  <p:cNvPr id="66" name="Rectangle 65"/>
                  <p:cNvSpPr/>
                  <p:nvPr/>
                </p:nvSpPr>
                <p:spPr>
                  <a:xfrm>
                    <a:off x="2010412" y="2754377"/>
                    <a:ext cx="287275" cy="123134"/>
                  </a:xfrm>
                  <a:prstGeom prst="rect">
                    <a:avLst/>
                  </a:prstGeom>
                  <a:noFill/>
                </p:spPr>
                <p:txBody>
                  <a:bodyPr wrap="none">
                    <a:spAutoFit/>
                  </a:bodyPr>
                  <a:lstStyle/>
                  <a:p>
                    <a:pPr algn="ctr" defTabSz="914400" fontAlgn="auto">
                      <a:spcBef>
                        <a:spcPts val="0"/>
                      </a:spcBef>
                      <a:spcAft>
                        <a:spcPts val="0"/>
                      </a:spcAft>
                      <a:defRPr/>
                    </a:pPr>
                    <a:r>
                      <a:rPr lang="en-US" sz="200" b="1" kern="0" dirty="0">
                        <a:ln w="9000" cmpd="sng">
                          <a:noFill/>
                          <a:prstDash val="solid"/>
                        </a:ln>
                        <a:solidFill>
                          <a:srgbClr val="FC7700"/>
                        </a:solidFill>
                        <a:latin typeface="+mn-lt"/>
                        <a:ea typeface="+mn-ea"/>
                        <a:cs typeface="+mn-cs"/>
                      </a:rPr>
                      <a:t>WEB 2.0</a:t>
                    </a:r>
                    <a:endParaRPr lang="en-US" sz="200" b="1" kern="0" cap="all" dirty="0">
                      <a:ln w="9000" cmpd="sng">
                        <a:noFill/>
                        <a:prstDash val="solid"/>
                      </a:ln>
                      <a:solidFill>
                        <a:srgbClr val="FC7700"/>
                      </a:solidFill>
                      <a:latin typeface="+mn-lt"/>
                      <a:ea typeface="+mn-ea"/>
                      <a:cs typeface="+mn-cs"/>
                    </a:endParaRPr>
                  </a:p>
                </p:txBody>
              </p:sp>
              <p:sp>
                <p:nvSpPr>
                  <p:cNvPr id="67" name="TextBox 66"/>
                  <p:cNvSpPr txBox="1"/>
                  <p:nvPr/>
                </p:nvSpPr>
                <p:spPr>
                  <a:xfrm>
                    <a:off x="1613520" y="3708641"/>
                    <a:ext cx="1142970" cy="184700"/>
                  </a:xfrm>
                  <a:prstGeom prst="rect">
                    <a:avLst/>
                  </a:prstGeom>
                  <a:noFill/>
                </p:spPr>
                <p:txBody>
                  <a:bodyPr>
                    <a:spAutoFit/>
                  </a:bodyPr>
                  <a:lstStyle/>
                  <a:p>
                    <a:pPr defTabSz="914400" fontAlgn="auto">
                      <a:spcBef>
                        <a:spcPts val="0"/>
                      </a:spcBef>
                      <a:spcAft>
                        <a:spcPts val="0"/>
                      </a:spcAft>
                      <a:defRPr/>
                    </a:pPr>
                    <a:r>
                      <a:rPr lang="en-US" sz="200" kern="0" dirty="0">
                        <a:solidFill>
                          <a:srgbClr val="5F5F5F"/>
                        </a:solidFill>
                        <a:latin typeface="+mn-lt"/>
                        <a:ea typeface="+mn-ea"/>
                        <a:cs typeface="+mn-cs"/>
                      </a:rPr>
                      <a:t>Browser Logic</a:t>
                    </a:r>
                  </a:p>
                  <a:p>
                    <a:pPr defTabSz="914400" fontAlgn="auto">
                      <a:spcBef>
                        <a:spcPts val="0"/>
                      </a:spcBef>
                      <a:spcAft>
                        <a:spcPts val="0"/>
                      </a:spcAft>
                      <a:defRPr/>
                    </a:pPr>
                    <a:r>
                      <a:rPr lang="en-US" sz="200" kern="0" dirty="0">
                        <a:solidFill>
                          <a:srgbClr val="5F5F5F"/>
                        </a:solidFill>
                        <a:latin typeface="+mn-lt"/>
                        <a:ea typeface="+mn-ea"/>
                        <a:cs typeface="+mn-cs"/>
                      </a:rPr>
                      <a:t>AJAX</a:t>
                    </a:r>
                  </a:p>
                  <a:p>
                    <a:pPr defTabSz="914400" fontAlgn="auto">
                      <a:spcBef>
                        <a:spcPts val="0"/>
                      </a:spcBef>
                      <a:spcAft>
                        <a:spcPts val="0"/>
                      </a:spcAft>
                      <a:defRPr/>
                    </a:pPr>
                    <a:r>
                      <a:rPr lang="en-US" sz="200" kern="0" dirty="0">
                        <a:solidFill>
                          <a:srgbClr val="5F5F5F"/>
                        </a:solidFill>
                        <a:latin typeface="+mn-lt"/>
                        <a:ea typeface="+mn-ea"/>
                        <a:cs typeface="+mn-cs"/>
                      </a:rPr>
                      <a:t>Web Frameworks</a:t>
                    </a:r>
                  </a:p>
                </p:txBody>
              </p:sp>
            </p:grpSp>
            <p:grpSp>
              <p:nvGrpSpPr>
                <p:cNvPr id="61" name="Group 170"/>
                <p:cNvGrpSpPr>
                  <a:grpSpLocks/>
                </p:cNvGrpSpPr>
                <p:nvPr/>
              </p:nvGrpSpPr>
              <p:grpSpPr bwMode="auto">
                <a:xfrm>
                  <a:off x="1893720" y="3490059"/>
                  <a:ext cx="976900" cy="463332"/>
                  <a:chOff x="1893720" y="3490059"/>
                  <a:chExt cx="976900" cy="463332"/>
                </a:xfrm>
              </p:grpSpPr>
              <p:pic>
                <p:nvPicPr>
                  <p:cNvPr id="62" name="Picture 17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93720" y="3490059"/>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17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002351" y="3581119"/>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17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117414" y="367201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17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35620" y="376289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3" name="Group 152"/>
              <p:cNvGrpSpPr>
                <a:grpSpLocks/>
              </p:cNvGrpSpPr>
              <p:nvPr/>
            </p:nvGrpSpPr>
            <p:grpSpPr bwMode="auto">
              <a:xfrm>
                <a:off x="2533508" y="1337703"/>
                <a:ext cx="5932879" cy="4034128"/>
                <a:chOff x="2533508" y="1337703"/>
                <a:chExt cx="5932879" cy="4034128"/>
              </a:xfrm>
            </p:grpSpPr>
            <p:grpSp>
              <p:nvGrpSpPr>
                <p:cNvPr id="44" name="Group 153"/>
                <p:cNvGrpSpPr>
                  <a:grpSpLocks/>
                </p:cNvGrpSpPr>
                <p:nvPr/>
              </p:nvGrpSpPr>
              <p:grpSpPr bwMode="auto">
                <a:xfrm>
                  <a:off x="2533508" y="1337703"/>
                  <a:ext cx="5932879" cy="4034128"/>
                  <a:chOff x="2532406" y="1134824"/>
                  <a:chExt cx="5932879" cy="4034128"/>
                </a:xfrm>
              </p:grpSpPr>
              <p:sp>
                <p:nvSpPr>
                  <p:cNvPr id="53" name="TextBox 52"/>
                  <p:cNvSpPr txBox="1"/>
                  <p:nvPr/>
                </p:nvSpPr>
                <p:spPr>
                  <a:xfrm>
                    <a:off x="3115553" y="4674016"/>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3.4</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3.5</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3.6</a:t>
                    </a:r>
                  </a:p>
                  <a:p>
                    <a:pPr defTabSz="914400" fontAlgn="auto">
                      <a:spcBef>
                        <a:spcPts val="0"/>
                      </a:spcBef>
                      <a:spcAft>
                        <a:spcPts val="0"/>
                      </a:spcAft>
                      <a:defRPr/>
                    </a:pPr>
                    <a:r>
                      <a:rPr lang="en-US" sz="200" kern="0" dirty="0">
                        <a:solidFill>
                          <a:srgbClr val="6E6E6E"/>
                        </a:solidFill>
                        <a:latin typeface="+mn-lt"/>
                        <a:ea typeface="+mn-ea"/>
                        <a:cs typeface="+mn-cs"/>
                      </a:rPr>
                      <a:t>Release 4.0</a:t>
                    </a:r>
                  </a:p>
                </p:txBody>
              </p:sp>
              <p:sp>
                <p:nvSpPr>
                  <p:cNvPr id="54" name="Rectangle 53"/>
                  <p:cNvSpPr/>
                  <p:nvPr/>
                </p:nvSpPr>
                <p:spPr>
                  <a:xfrm>
                    <a:off x="2532406" y="4785162"/>
                    <a:ext cx="263031" cy="123134"/>
                  </a:xfrm>
                  <a:prstGeom prst="rect">
                    <a:avLst/>
                  </a:prstGeom>
                  <a:noFill/>
                </p:spPr>
                <p:txBody>
                  <a:bodyPr wrap="none">
                    <a:spAutoFit/>
                  </a:bodyPr>
                  <a:lstStyle/>
                  <a:p>
                    <a:pPr algn="ctr" defTabSz="914400" fontAlgn="auto">
                      <a:spcBef>
                        <a:spcPts val="0"/>
                      </a:spcBef>
                      <a:spcAft>
                        <a:spcPts val="0"/>
                      </a:spcAft>
                      <a:defRPr/>
                    </a:pPr>
                    <a:r>
                      <a:rPr lang="en-US" sz="200" b="1" kern="0" dirty="0">
                        <a:ln w="9000" cmpd="sng">
                          <a:noFill/>
                          <a:prstDash val="solid"/>
                        </a:ln>
                        <a:solidFill>
                          <a:srgbClr val="FC7700"/>
                        </a:solidFill>
                        <a:latin typeface="+mn-lt"/>
                        <a:ea typeface="+mn-ea"/>
                        <a:cs typeface="+mn-cs"/>
                      </a:rPr>
                      <a:t>AGILE</a:t>
                    </a:r>
                    <a:endParaRPr lang="en-US" sz="200" b="1" kern="0" cap="all" dirty="0">
                      <a:ln w="9000" cmpd="sng">
                        <a:noFill/>
                        <a:prstDash val="solid"/>
                      </a:ln>
                      <a:solidFill>
                        <a:srgbClr val="FC7700"/>
                      </a:solidFill>
                      <a:latin typeface="+mn-lt"/>
                      <a:ea typeface="+mn-ea"/>
                      <a:cs typeface="+mn-cs"/>
                    </a:endParaRPr>
                  </a:p>
                </p:txBody>
              </p:sp>
              <p:sp>
                <p:nvSpPr>
                  <p:cNvPr id="55" name="TextBox 54"/>
                  <p:cNvSpPr txBox="1"/>
                  <p:nvPr/>
                </p:nvSpPr>
                <p:spPr>
                  <a:xfrm>
                    <a:off x="5218935" y="1134824"/>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1.1</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1.2</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1.23</a:t>
                    </a:r>
                  </a:p>
                  <a:p>
                    <a:pPr defTabSz="914400" fontAlgn="auto">
                      <a:spcBef>
                        <a:spcPts val="0"/>
                      </a:spcBef>
                      <a:spcAft>
                        <a:spcPts val="0"/>
                      </a:spcAft>
                      <a:defRPr/>
                    </a:pPr>
                    <a:r>
                      <a:rPr lang="en-US" sz="200" kern="0" dirty="0">
                        <a:solidFill>
                          <a:srgbClr val="6E6E6E"/>
                        </a:solidFill>
                        <a:latin typeface="+mn-lt"/>
                        <a:ea typeface="+mn-ea"/>
                        <a:cs typeface="+mn-cs"/>
                      </a:rPr>
                      <a:t>Release 1.5</a:t>
                    </a:r>
                  </a:p>
                </p:txBody>
              </p:sp>
              <p:sp>
                <p:nvSpPr>
                  <p:cNvPr id="56" name="TextBox 55"/>
                  <p:cNvSpPr txBox="1"/>
                  <p:nvPr/>
                </p:nvSpPr>
                <p:spPr>
                  <a:xfrm>
                    <a:off x="7585834" y="3184665"/>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4.4</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4.5</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4.6</a:t>
                    </a:r>
                  </a:p>
                  <a:p>
                    <a:pPr defTabSz="914400" fontAlgn="auto">
                      <a:spcBef>
                        <a:spcPts val="0"/>
                      </a:spcBef>
                      <a:spcAft>
                        <a:spcPts val="0"/>
                      </a:spcAft>
                      <a:defRPr/>
                    </a:pPr>
                    <a:r>
                      <a:rPr lang="en-US" sz="200" kern="0" dirty="0">
                        <a:solidFill>
                          <a:srgbClr val="6E6E6E"/>
                        </a:solidFill>
                        <a:latin typeface="+mn-lt"/>
                        <a:ea typeface="+mn-ea"/>
                        <a:cs typeface="+mn-cs"/>
                      </a:rPr>
                      <a:t>Release 5.0</a:t>
                    </a:r>
                  </a:p>
                </p:txBody>
              </p:sp>
              <p:sp>
                <p:nvSpPr>
                  <p:cNvPr id="57" name="TextBox 56"/>
                  <p:cNvSpPr txBox="1"/>
                  <p:nvPr/>
                </p:nvSpPr>
                <p:spPr>
                  <a:xfrm>
                    <a:off x="2869498" y="2195470"/>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2.4</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2.5</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2.6</a:t>
                    </a:r>
                  </a:p>
                  <a:p>
                    <a:pPr defTabSz="914400" fontAlgn="auto">
                      <a:spcBef>
                        <a:spcPts val="0"/>
                      </a:spcBef>
                      <a:spcAft>
                        <a:spcPts val="0"/>
                      </a:spcAft>
                      <a:defRPr/>
                    </a:pPr>
                    <a:r>
                      <a:rPr lang="en-US" sz="200" kern="0" dirty="0">
                        <a:solidFill>
                          <a:srgbClr val="6E6E6E"/>
                        </a:solidFill>
                        <a:latin typeface="+mn-lt"/>
                        <a:ea typeface="+mn-ea"/>
                        <a:cs typeface="+mn-cs"/>
                      </a:rPr>
                      <a:t>Release 3.0</a:t>
                    </a:r>
                  </a:p>
                </p:txBody>
              </p:sp>
              <p:sp>
                <p:nvSpPr>
                  <p:cNvPr id="58" name="TextBox 57"/>
                  <p:cNvSpPr txBox="1"/>
                  <p:nvPr/>
                </p:nvSpPr>
                <p:spPr>
                  <a:xfrm>
                    <a:off x="3671163" y="3580027"/>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1.4</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1.5</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1.6</a:t>
                    </a:r>
                  </a:p>
                  <a:p>
                    <a:pPr defTabSz="914400" fontAlgn="auto">
                      <a:spcBef>
                        <a:spcPts val="0"/>
                      </a:spcBef>
                      <a:spcAft>
                        <a:spcPts val="0"/>
                      </a:spcAft>
                      <a:defRPr/>
                    </a:pPr>
                    <a:r>
                      <a:rPr lang="en-US" sz="200" kern="0" dirty="0">
                        <a:solidFill>
                          <a:srgbClr val="6E6E6E"/>
                        </a:solidFill>
                        <a:latin typeface="+mn-lt"/>
                        <a:ea typeface="+mn-ea"/>
                        <a:cs typeface="+mn-cs"/>
                      </a:rPr>
                      <a:t>Release 2.0</a:t>
                    </a:r>
                  </a:p>
                </p:txBody>
              </p:sp>
              <p:sp>
                <p:nvSpPr>
                  <p:cNvPr id="59" name="TextBox 58"/>
                  <p:cNvSpPr txBox="1"/>
                  <p:nvPr/>
                </p:nvSpPr>
                <p:spPr>
                  <a:xfrm>
                    <a:off x="7627107" y="4953468"/>
                    <a:ext cx="838178" cy="215484"/>
                  </a:xfrm>
                  <a:prstGeom prst="rect">
                    <a:avLst/>
                  </a:prstGeom>
                  <a:noFill/>
                </p:spPr>
                <p:txBody>
                  <a:bodyPr>
                    <a:spAutoFit/>
                  </a:bodyPr>
                  <a:lstStyle/>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1.4</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1.5</a:t>
                    </a:r>
                  </a:p>
                  <a:p>
                    <a:pPr defTabSz="914400" fontAlgn="auto">
                      <a:spcBef>
                        <a:spcPts val="0"/>
                      </a:spcBef>
                      <a:spcAft>
                        <a:spcPts val="0"/>
                      </a:spcAft>
                      <a:defRPr/>
                    </a:pPr>
                    <a:r>
                      <a:rPr lang="en-US" sz="200" kern="0" dirty="0">
                        <a:solidFill>
                          <a:srgbClr val="FFFFFF">
                            <a:lumMod val="75000"/>
                          </a:srgbClr>
                        </a:solidFill>
                        <a:latin typeface="+mn-lt"/>
                        <a:ea typeface="+mn-ea"/>
                        <a:cs typeface="+mn-cs"/>
                      </a:rPr>
                      <a:t>Release 1.6</a:t>
                    </a:r>
                  </a:p>
                  <a:p>
                    <a:pPr defTabSz="914400" fontAlgn="auto">
                      <a:spcBef>
                        <a:spcPts val="0"/>
                      </a:spcBef>
                      <a:spcAft>
                        <a:spcPts val="0"/>
                      </a:spcAft>
                      <a:defRPr/>
                    </a:pPr>
                    <a:r>
                      <a:rPr lang="en-US" sz="200" kern="0" dirty="0">
                        <a:solidFill>
                          <a:srgbClr val="6E6E6E"/>
                        </a:solidFill>
                        <a:latin typeface="+mn-lt"/>
                        <a:ea typeface="+mn-ea"/>
                        <a:cs typeface="+mn-cs"/>
                      </a:rPr>
                      <a:t>Release 2.0</a:t>
                    </a:r>
                  </a:p>
                </p:txBody>
              </p:sp>
            </p:grpSp>
            <p:grpSp>
              <p:nvGrpSpPr>
                <p:cNvPr id="45" name="Group 154"/>
                <p:cNvGrpSpPr>
                  <a:grpSpLocks/>
                </p:cNvGrpSpPr>
                <p:nvPr/>
              </p:nvGrpSpPr>
              <p:grpSpPr bwMode="auto">
                <a:xfrm>
                  <a:off x="3573057" y="2572844"/>
                  <a:ext cx="858694" cy="372451"/>
                  <a:chOff x="3777608" y="3695660"/>
                  <a:chExt cx="858694" cy="372451"/>
                </a:xfrm>
              </p:grpSpPr>
              <p:pic>
                <p:nvPicPr>
                  <p:cNvPr id="50" name="Picture 15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16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6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155"/>
                <p:cNvGrpSpPr>
                  <a:grpSpLocks/>
                </p:cNvGrpSpPr>
                <p:nvPr/>
              </p:nvGrpSpPr>
              <p:grpSpPr bwMode="auto">
                <a:xfrm>
                  <a:off x="4754419" y="1896257"/>
                  <a:ext cx="858694" cy="372451"/>
                  <a:chOff x="3777608" y="3695660"/>
                  <a:chExt cx="858694" cy="372451"/>
                </a:xfrm>
              </p:grpSpPr>
              <p:pic>
                <p:nvPicPr>
                  <p:cNvPr id="47" name="Picture 15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15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18" name="Group 17"/>
            <p:cNvGrpSpPr>
              <a:grpSpLocks/>
            </p:cNvGrpSpPr>
            <p:nvPr/>
          </p:nvGrpSpPr>
          <p:grpSpPr bwMode="auto">
            <a:xfrm>
              <a:off x="2594505" y="2920999"/>
              <a:ext cx="6103937" cy="2344738"/>
              <a:chOff x="1648176" y="1581267"/>
              <a:chExt cx="6104488" cy="2344067"/>
            </a:xfrm>
          </p:grpSpPr>
          <p:grpSp>
            <p:nvGrpSpPr>
              <p:cNvPr id="33" name="Group 178"/>
              <p:cNvGrpSpPr>
                <a:grpSpLocks/>
              </p:cNvGrpSpPr>
              <p:nvPr/>
            </p:nvGrpSpPr>
            <p:grpSpPr bwMode="auto">
              <a:xfrm>
                <a:off x="1648176" y="1581267"/>
                <a:ext cx="6104488" cy="2344067"/>
                <a:chOff x="1648176" y="1581267"/>
                <a:chExt cx="6104488" cy="2344067"/>
              </a:xfrm>
            </p:grpSpPr>
            <p:cxnSp>
              <p:nvCxnSpPr>
                <p:cNvPr id="35" name="Straight Connector 309"/>
                <p:cNvCxnSpPr>
                  <a:cxnSpLocks noChangeShapeType="1"/>
                </p:cNvCxnSpPr>
                <p:nvPr/>
              </p:nvCxnSpPr>
              <p:spPr bwMode="auto">
                <a:xfrm>
                  <a:off x="1648176" y="3779240"/>
                  <a:ext cx="1482490" cy="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cxnSp>
              <p:nvCxnSpPr>
                <p:cNvPr id="36" name="Straight Connector 309"/>
                <p:cNvCxnSpPr>
                  <a:cxnSpLocks noChangeShapeType="1"/>
                </p:cNvCxnSpPr>
                <p:nvPr/>
              </p:nvCxnSpPr>
              <p:spPr bwMode="auto">
                <a:xfrm>
                  <a:off x="2749666" y="3779240"/>
                  <a:ext cx="1481915" cy="8308"/>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cxnSp>
              <p:nvCxnSpPr>
                <p:cNvPr id="37" name="Straight Connector 309"/>
                <p:cNvCxnSpPr>
                  <a:cxnSpLocks noChangeShapeType="1"/>
                </p:cNvCxnSpPr>
                <p:nvPr/>
              </p:nvCxnSpPr>
              <p:spPr bwMode="auto">
                <a:xfrm flipV="1">
                  <a:off x="4863050" y="2998498"/>
                  <a:ext cx="1066832" cy="702349"/>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sp>
              <p:nvSpPr>
                <p:cNvPr id="38" name="Isosceles Triangle 183"/>
                <p:cNvSpPr>
                  <a:spLocks noChangeArrowheads="1"/>
                </p:cNvSpPr>
                <p:nvPr/>
              </p:nvSpPr>
              <p:spPr bwMode="auto">
                <a:xfrm rot="14152416" flipV="1">
                  <a:off x="6736928" y="2323444"/>
                  <a:ext cx="284663" cy="85397"/>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200">
                    <a:solidFill>
                      <a:srgbClr val="6E6E6E"/>
                    </a:solidFill>
                  </a:endParaRPr>
                </a:p>
              </p:txBody>
            </p:sp>
            <p:sp>
              <p:nvSpPr>
                <p:cNvPr id="39" name="Isosceles Triangle 184"/>
                <p:cNvSpPr>
                  <a:spLocks noChangeArrowheads="1"/>
                </p:cNvSpPr>
                <p:nvPr/>
              </p:nvSpPr>
              <p:spPr bwMode="auto">
                <a:xfrm rot="13958193" flipV="1">
                  <a:off x="5227772" y="3327332"/>
                  <a:ext cx="254186" cy="76254"/>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200">
                    <a:solidFill>
                      <a:srgbClr val="6E6E6E"/>
                    </a:solidFill>
                  </a:endParaRPr>
                </a:p>
              </p:txBody>
            </p:sp>
            <p:cxnSp>
              <p:nvCxnSpPr>
                <p:cNvPr id="40" name="Straight Connector 309"/>
                <p:cNvCxnSpPr>
                  <a:cxnSpLocks noChangeShapeType="1"/>
                </p:cNvCxnSpPr>
                <p:nvPr/>
              </p:nvCxnSpPr>
              <p:spPr bwMode="auto">
                <a:xfrm flipV="1">
                  <a:off x="7692114" y="1581267"/>
                  <a:ext cx="60550" cy="20066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sp>
              <p:nvSpPr>
                <p:cNvPr id="41" name="Isosceles Triangle 186"/>
                <p:cNvSpPr>
                  <a:spLocks noChangeArrowheads="1"/>
                </p:cNvSpPr>
                <p:nvPr/>
              </p:nvSpPr>
              <p:spPr bwMode="auto">
                <a:xfrm rot="16200000" flipV="1">
                  <a:off x="3015341" y="3746214"/>
                  <a:ext cx="275572" cy="82668"/>
                </a:xfrm>
                <a:prstGeom prst="triangle">
                  <a:avLst>
                    <a:gd name="adj" fmla="val 50000"/>
                  </a:avLst>
                </a:prstGeom>
                <a:solidFill>
                  <a:srgbClr val="D40000"/>
                </a:solidFill>
                <a:ln w="28575">
                  <a:solidFill>
                    <a:srgbClr val="D40000"/>
                  </a:solidFill>
                  <a:round/>
                  <a:headEnd/>
                  <a:tailEnd/>
                </a:ln>
              </p:spPr>
              <p:txBody>
                <a:bodyPr/>
                <a:lstStyle/>
                <a:p>
                  <a:pPr defTabSz="914400" eaLnBrk="0" hangingPunct="0"/>
                  <a:endParaRPr lang="en-US" sz="200">
                    <a:solidFill>
                      <a:srgbClr val="6E6E6E"/>
                    </a:solidFill>
                  </a:endParaRPr>
                </a:p>
              </p:txBody>
            </p:sp>
          </p:grpSp>
          <p:cxnSp>
            <p:nvCxnSpPr>
              <p:cNvPr id="34" name="Straight Connector 309"/>
              <p:cNvCxnSpPr>
                <a:cxnSpLocks noChangeShapeType="1"/>
              </p:cNvCxnSpPr>
              <p:nvPr/>
            </p:nvCxnSpPr>
            <p:spPr bwMode="auto">
              <a:xfrm flipV="1">
                <a:off x="6275366" y="1969935"/>
                <a:ext cx="1193336" cy="789910"/>
              </a:xfrm>
              <a:prstGeom prst="line">
                <a:avLst/>
              </a:prstGeom>
              <a:noFill/>
              <a:ln w="38100" cap="rnd">
                <a:solidFill>
                  <a:srgbClr val="D40000"/>
                </a:solidFill>
                <a:round/>
                <a:headEnd/>
                <a:tailEnd/>
              </a:ln>
              <a:extLst>
                <a:ext uri="{909E8E84-426E-40dd-AFC4-6F175D3DCCD1}">
                  <a14:hiddenFill xmlns:a14="http://schemas.microsoft.com/office/drawing/2010/main">
                    <a:noFill/>
                  </a14:hiddenFill>
                </a:ext>
              </a:extLst>
            </p:spPr>
          </p:cxnSp>
        </p:grpSp>
        <p:grpSp>
          <p:nvGrpSpPr>
            <p:cNvPr id="19" name="Group 204"/>
            <p:cNvGrpSpPr>
              <a:grpSpLocks/>
            </p:cNvGrpSpPr>
            <p:nvPr/>
          </p:nvGrpSpPr>
          <p:grpSpPr bwMode="auto">
            <a:xfrm>
              <a:off x="2590800" y="4688946"/>
              <a:ext cx="5403850" cy="684212"/>
              <a:chOff x="2438391" y="4519782"/>
              <a:chExt cx="5404079" cy="684667"/>
            </a:xfrm>
          </p:grpSpPr>
          <p:cxnSp>
            <p:nvCxnSpPr>
              <p:cNvPr id="21" name="Straight Connector 309"/>
              <p:cNvCxnSpPr>
                <a:cxnSpLocks noChangeShapeType="1"/>
                <a:stCxn id="26" idx="1"/>
              </p:cNvCxnSpPr>
              <p:nvPr/>
            </p:nvCxnSpPr>
            <p:spPr bwMode="auto">
              <a:xfrm flipH="1" flipV="1">
                <a:off x="2438391" y="4961995"/>
                <a:ext cx="4832579" cy="1154"/>
              </a:xfrm>
              <a:prstGeom prst="line">
                <a:avLst/>
              </a:prstGeom>
              <a:noFill/>
              <a:ln w="9525">
                <a:solidFill>
                  <a:srgbClr val="6E6E6E"/>
                </a:solidFill>
                <a:round/>
                <a:headEnd/>
                <a:tailEnd/>
              </a:ln>
              <a:extLst>
                <a:ext uri="{909E8E84-426E-40dd-AFC4-6F175D3DCCD1}">
                  <a14:hiddenFill xmlns:a14="http://schemas.microsoft.com/office/drawing/2010/main">
                    <a:noFill/>
                  </a14:hiddenFill>
                </a:ext>
              </a:extLst>
            </p:spPr>
          </p:cxnSp>
          <p:grpSp>
            <p:nvGrpSpPr>
              <p:cNvPr id="22" name="Group 46"/>
              <p:cNvGrpSpPr>
                <a:grpSpLocks/>
              </p:cNvGrpSpPr>
              <p:nvPr/>
            </p:nvGrpSpPr>
            <p:grpSpPr bwMode="auto">
              <a:xfrm>
                <a:off x="4951950" y="4519782"/>
                <a:ext cx="2890520" cy="684667"/>
                <a:chOff x="4192102" y="3332132"/>
                <a:chExt cx="2890520" cy="684667"/>
              </a:xfrm>
            </p:grpSpPr>
            <p:sp>
              <p:nvSpPr>
                <p:cNvPr id="23" name="Isosceles Triangle 22"/>
                <p:cNvSpPr/>
                <p:nvPr/>
              </p:nvSpPr>
              <p:spPr bwMode="auto">
                <a:xfrm rot="16200000" flipV="1">
                  <a:off x="5759338" y="3761850"/>
                  <a:ext cx="152501" cy="46040"/>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nvGrpSpPr>
                <p:cNvPr id="24" name="Group 48"/>
                <p:cNvGrpSpPr>
                  <a:grpSpLocks/>
                </p:cNvGrpSpPr>
                <p:nvPr/>
              </p:nvGrpSpPr>
              <p:grpSpPr bwMode="auto">
                <a:xfrm>
                  <a:off x="4192102" y="3393484"/>
                  <a:ext cx="886547" cy="584564"/>
                  <a:chOff x="4192102" y="3393484"/>
                  <a:chExt cx="886547" cy="584564"/>
                </a:xfrm>
              </p:grpSpPr>
              <p:grpSp>
                <p:nvGrpSpPr>
                  <p:cNvPr id="28" name="Group 52"/>
                  <p:cNvGrpSpPr>
                    <a:grpSpLocks/>
                  </p:cNvGrpSpPr>
                  <p:nvPr/>
                </p:nvGrpSpPr>
                <p:grpSpPr bwMode="auto">
                  <a:xfrm>
                    <a:off x="4219955" y="3605597"/>
                    <a:ext cx="858694" cy="372451"/>
                    <a:chOff x="3777608" y="3695660"/>
                    <a:chExt cx="858694" cy="372451"/>
                  </a:xfrm>
                </p:grpSpPr>
                <p:pic>
                  <p:nvPicPr>
                    <p:cNvPr id="30" name="Picture 54"/>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777608" y="369566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5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86239" y="3786720"/>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56"/>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01302" y="3877611"/>
                      <a:ext cx="635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9" name="TextBox 370"/>
                  <p:cNvSpPr txBox="1">
                    <a:spLocks noChangeArrowheads="1"/>
                  </p:cNvSpPr>
                  <p:nvPr/>
                </p:nvSpPr>
                <p:spPr bwMode="auto">
                  <a:xfrm>
                    <a:off x="4192102" y="3393484"/>
                    <a:ext cx="662853" cy="1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eaLnBrk="1" hangingPunct="1"/>
                    <a:r>
                      <a:rPr lang="en-US" sz="200">
                        <a:solidFill>
                          <a:srgbClr val="000000"/>
                        </a:solidFill>
                      </a:rPr>
                      <a:t>Weblogic</a:t>
                    </a:r>
                  </a:p>
                </p:txBody>
              </p:sp>
            </p:grpSp>
            <p:grpSp>
              <p:nvGrpSpPr>
                <p:cNvPr id="25" name="Group 49"/>
                <p:cNvGrpSpPr>
                  <a:grpSpLocks/>
                </p:cNvGrpSpPr>
                <p:nvPr/>
              </p:nvGrpSpPr>
              <p:grpSpPr bwMode="auto">
                <a:xfrm>
                  <a:off x="6511122" y="3332132"/>
                  <a:ext cx="571500" cy="684667"/>
                  <a:chOff x="6511122" y="3332132"/>
                  <a:chExt cx="571500" cy="684667"/>
                </a:xfrm>
              </p:grpSpPr>
              <p:pic>
                <p:nvPicPr>
                  <p:cNvPr id="26" name="Picture 5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11122" y="3534199"/>
                    <a:ext cx="5715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370"/>
                  <p:cNvSpPr txBox="1">
                    <a:spLocks noChangeArrowheads="1"/>
                  </p:cNvSpPr>
                  <p:nvPr/>
                </p:nvSpPr>
                <p:spPr bwMode="auto">
                  <a:xfrm>
                    <a:off x="6511122" y="3332132"/>
                    <a:ext cx="571500" cy="123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200">
                        <a:solidFill>
                          <a:srgbClr val="000000"/>
                        </a:solidFill>
                      </a:rPr>
                      <a:t>Oracle</a:t>
                    </a:r>
                  </a:p>
                </p:txBody>
              </p:sp>
            </p:grpSp>
          </p:grpSp>
        </p:grpSp>
        <p:sp>
          <p:nvSpPr>
            <p:cNvPr id="20" name="Isosceles Triangle 19"/>
            <p:cNvSpPr/>
            <p:nvPr/>
          </p:nvSpPr>
          <p:spPr bwMode="auto">
            <a:xfrm rot="16200000" flipV="1">
              <a:off x="3985419" y="5093494"/>
              <a:ext cx="152400" cy="46038"/>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defTabSz="914400" fontAlgn="auto">
                <a:spcBef>
                  <a:spcPts val="0"/>
                </a:spcBef>
                <a:spcAft>
                  <a:spcPts val="0"/>
                </a:spcAft>
                <a:defRPr/>
              </a:pPr>
              <a:endParaRPr lang="en-US" sz="200" kern="0">
                <a:solidFill>
                  <a:srgbClr val="6E6E6E"/>
                </a:solidFill>
                <a:latin typeface="+mn-lt"/>
                <a:ea typeface="+mn-ea"/>
                <a:cs typeface="ＭＳ Ｐゴシック"/>
              </a:endParaRPr>
            </a:p>
          </p:txBody>
        </p:sp>
      </p:grpSp>
    </p:spTree>
    <p:extLst>
      <p:ext uri="{BB962C8B-B14F-4D97-AF65-F5344CB8AC3E}">
        <p14:creationId xmlns:p14="http://schemas.microsoft.com/office/powerpoint/2010/main" val="255800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par>
                          <p:cTn id="7" fill="hold">
                            <p:stCondLst>
                              <p:cond delay="0"/>
                            </p:stCondLst>
                            <p:childTnLst>
                              <p:par>
                                <p:cTn id="8" presetID="9"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1" presetClass="exit" presetSubtype="0" fill="hold" grpId="1" nodeType="afterEffect">
                                  <p:stCondLst>
                                    <p:cond delay="1000"/>
                                  </p:stCondLst>
                                  <p:childTnLst>
                                    <p:set>
                                      <p:cBhvr>
                                        <p:cTn id="13" dur="1" fill="hold">
                                          <p:stCondLst>
                                            <p:cond delay="0"/>
                                          </p:stCondLst>
                                        </p:cTn>
                                        <p:tgtEl>
                                          <p:spTgt spid="8"/>
                                        </p:tgtEl>
                                        <p:attrNameLst>
                                          <p:attrName>style.visibility</p:attrName>
                                        </p:attrNameLst>
                                      </p:cBhvr>
                                      <p:to>
                                        <p:strVal val="hidden"/>
                                      </p:to>
                                    </p:set>
                                  </p:childTnLst>
                                </p:cTn>
                              </p:par>
                              <p:par>
                                <p:cTn id="14" presetID="9" presetClass="entr" presetSubtype="0" fill="hold" grpId="0"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dissolve">
                                      <p:cBhvr>
                                        <p:cTn id="16" dur="1000"/>
                                        <p:tgtEl>
                                          <p:spTgt spid="9"/>
                                        </p:tgtEl>
                                      </p:cBhvr>
                                    </p:animEffect>
                                  </p:childTnLst>
                                </p:cTn>
                              </p:par>
                              <p:par>
                                <p:cTn id="17" presetID="2" presetClass="entr" presetSubtype="1"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195">
                                            <p:txEl>
                                              <p:pRg st="0" end="0"/>
                                            </p:txEl>
                                          </p:spTgt>
                                        </p:tgtEl>
                                        <p:attrNameLst>
                                          <p:attrName>style.visibility</p:attrName>
                                        </p:attrNameLst>
                                      </p:cBhvr>
                                      <p:to>
                                        <p:strVal val="visible"/>
                                      </p:to>
                                    </p:set>
                                    <p:animEffect transition="in" filter="dissolve">
                                      <p:cBhvr>
                                        <p:cTn id="25" dur="1000"/>
                                        <p:tgtEl>
                                          <p:spTgt spid="8195">
                                            <p:txEl>
                                              <p:pRg st="0" end="0"/>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195">
                                            <p:txEl>
                                              <p:pRg st="6" end="6"/>
                                            </p:txEl>
                                          </p:spTgt>
                                        </p:tgtEl>
                                        <p:attrNameLst>
                                          <p:attrName>style.visibility</p:attrName>
                                        </p:attrNameLst>
                                      </p:cBhvr>
                                      <p:to>
                                        <p:strVal val="visible"/>
                                      </p:to>
                                    </p:set>
                                    <p:animEffect transition="in" filter="dissolve">
                                      <p:cBhvr>
                                        <p:cTn id="33" dur="1000"/>
                                        <p:tgtEl>
                                          <p:spTgt spid="8195">
                                            <p:txEl>
                                              <p:pRg st="6" end="6"/>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uiExpand="1" build="p"/>
      <p:bldP spid="8" grpId="0"/>
      <p:bldP spid="8" grpId="1"/>
      <p:bldP spid="9"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14413" y="764521"/>
            <a:ext cx="10975975" cy="1098464"/>
          </a:xfrm>
        </p:spPr>
        <p:txBody>
          <a:bodyPr/>
          <a:lstStyle/>
          <a:p>
            <a:pPr eaLnBrk="1" hangingPunct="1"/>
            <a:r>
              <a:rPr lang="en-US" dirty="0" smtClean="0">
                <a:latin typeface="Arial" charset="0"/>
              </a:rPr>
              <a:t>Demo</a:t>
            </a:r>
            <a:endParaRPr lang="en-US" dirty="0">
              <a:latin typeface="Arial" charset="0"/>
            </a:endParaRPr>
          </a:p>
        </p:txBody>
      </p:sp>
    </p:spTree>
    <p:extLst>
      <p:ext uri="{BB962C8B-B14F-4D97-AF65-F5344CB8AC3E}">
        <p14:creationId xmlns:p14="http://schemas.microsoft.com/office/powerpoint/2010/main" val="370582995"/>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Pro Overview&amp;quot;&quot;/&gt;&lt;property id=&quot;20307&quot; value=&quot;257&quot;/&gt;&lt;/object&gt;&lt;object type=&quot;3&quot; unique_id=&quot;10005&quot;&gt;&lt;property id=&quot;20148&quot; value=&quot;5&quot;/&gt;&lt;property id=&quot;20300&quot; value=&quot;Slide 2 - &amp;quot;Agenda&amp;quot;&quot;/&gt;&lt;property id=&quot;20307&quot; value=&quot;259&quot;/&gt;&lt;/object&gt;&lt;object type=&quot;3&quot; unique_id=&quot;10006&quot;&gt;&lt;property id=&quot;20148&quot; value=&quot;5&quot;/&gt;&lt;property id=&quot;20300&quot; value=&quot;Slide 3 - &amp;quot;Distributed Applications&amp;quot;&quot;/&gt;&lt;property id=&quot;20307&quot; value=&quot;268&quot;/&gt;&lt;/object&gt;&lt;object type=&quot;3&quot; unique_id=&quot;10007&quot;&gt;&lt;property id=&quot;20148&quot; value=&quot;5&quot;/&gt;&lt;property id=&quot;20300&quot; value=&quot;Slide 4 - &amp;quot;AppDynamics Controller&amp;quot;&quot;/&gt;&lt;property id=&quot;20307&quot; value=&quot;261&quot;/&gt;&lt;/object&gt;&lt;object type=&quot;3&quot; unique_id=&quot;10009&quot;&gt;&lt;property id=&quot;20148&quot; value=&quot;5&quot;/&gt;&lt;property id=&quot;20300&quot; value=&quot;Slide 5 - &amp;quot;Key Stakeholders&amp;quot;&quot;/&gt;&lt;property id=&quot;20307&quot; value=&quot;265&quot;/&gt;&lt;/object&gt;&lt;object type=&quot;3&quot; unique_id=&quot;10010&quot;&gt;&lt;property id=&quot;20148&quot; value=&quot;5&quot;/&gt;&lt;property id=&quot;20300&quot; value=&quot;Slide 6 - &amp;quot;Key Stakeholders&amp;quot;&quot;/&gt;&lt;property id=&quot;20307&quot; value=&quot;266&quot;/&gt;&lt;/object&gt;&lt;object type=&quot;3&quot; unique_id=&quot;10011&quot;&gt;&lt;property id=&quot;20148&quot; value=&quot;5&quot;/&gt;&lt;property id=&quot;20300&quot; value=&quot;Slide 10&quot;/&gt;&lt;property id=&quot;20307&quot; value=&quot;278&quot;/&gt;&lt;/object&gt;&lt;object type=&quot;3&quot; unique_id=&quot;10012&quot;&gt;&lt;property id=&quot;20148&quot; value=&quot;5&quot;/&gt;&lt;property id=&quot;20300&quot; value=&quot;Slide 11 - &amp;quot;Key Stakeholders&amp;quot;&quot;/&gt;&lt;property id=&quot;20307&quot; value=&quot;272&quot;/&gt;&lt;/object&gt;&lt;object type=&quot;3&quot; unique_id=&quot;10013&quot;&gt;&lt;property id=&quot;20148&quot; value=&quot;5&quot;/&gt;&lt;property id=&quot;20300&quot; value=&quot;Slide 14&quot;/&gt;&lt;property id=&quot;20307&quot; value=&quot;279&quot;/&gt;&lt;/object&gt;&lt;object type=&quot;3&quot; unique_id=&quot;10014&quot;&gt;&lt;property id=&quot;20148&quot; value=&quot;5&quot;/&gt;&lt;property id=&quot;20300&quot; value=&quot;Slide 15 - &amp;quot;Key Stakeholders&amp;quot;&quot;/&gt;&lt;property id=&quot;20307&quot; value=&quot;273&quot;/&gt;&lt;/object&gt;&lt;object type=&quot;3&quot; unique_id=&quot;10015&quot;&gt;&lt;property id=&quot;20148&quot; value=&quot;5&quot;/&gt;&lt;property id=&quot;20300&quot; value=&quot;Slide 16&quot;/&gt;&lt;property id=&quot;20307&quot; value=&quot;280&quot;/&gt;&lt;/object&gt;&lt;object type=&quot;3&quot; unique_id=&quot;10016&quot;&gt;&lt;property id=&quot;20148&quot; value=&quot;5&quot;/&gt;&lt;property id=&quot;20300&quot; value=&quot;Slide 17 - &amp;quot;Key Stakeholders&amp;quot;&quot;/&gt;&lt;property id=&quot;20307&quot; value=&quot;275&quot;/&gt;&lt;/object&gt;&lt;object type=&quot;3&quot; unique_id=&quot;10017&quot;&gt;&lt;property id=&quot;20148&quot; value=&quot;5&quot;/&gt;&lt;property id=&quot;20300&quot; value=&quot;Slide 18&quot;/&gt;&lt;property id=&quot;20307&quot; value=&quot;281&quot;/&gt;&lt;/object&gt;&lt;object type=&quot;3&quot; unique_id=&quot;10018&quot;&gt;&lt;property id=&quot;20148&quot; value=&quot;5&quot;/&gt;&lt;property id=&quot;20300&quot; value=&quot;Slide 19 - &amp;quot;Recap&amp;quot;&quot;/&gt;&lt;property id=&quot;20307&quot; value=&quot;277&quot;/&gt;&lt;/object&gt;&lt;object type=&quot;3&quot; unique_id=&quot;10019&quot;&gt;&lt;property id=&quot;20148&quot; value=&quot;5&quot;/&gt;&lt;property id=&quot;20300&quot; value=&quot;Slide 20&quot;/&gt;&lt;property id=&quot;20307&quot; value=&quot;282&quot;/&gt;&lt;/object&gt;&lt;object type=&quot;3&quot; unique_id=&quot;10020&quot;&gt;&lt;property id=&quot;20148&quot; value=&quot;5&quot;/&gt;&lt;property id=&quot;20300&quot; value=&quot;Slide 21 - &amp;quot;Next steps&amp;quot;&quot;/&gt;&lt;property id=&quot;20307&quot; value=&quot;284&quot;/&gt;&lt;/object&gt;&lt;object type=&quot;3&quot; unique_id=&quot;10021&quot;&gt;&lt;property id=&quot;20148&quot; value=&quot;5&quot;/&gt;&lt;property id=&quot;20300&quot; value=&quot;Slide 23 - &amp;quot;Pro Overview&amp;quot;&quot;/&gt;&lt;property id=&quot;20307&quot; value=&quot;283&quot;/&gt;&lt;/object&gt;&lt;object type=&quot;3&quot; unique_id=&quot;10102&quot;&gt;&lt;property id=&quot;20148&quot; value=&quot;5&quot;/&gt;&lt;property id=&quot;20300&quot; value=&quot;Slide 22 - &amp;quot;Metrics&amp;quot;&quot;/&gt;&lt;property id=&quot;20307&quot; value=&quot;285&quot;/&gt;&lt;/object&gt;&lt;object type=&quot;3&quot; unique_id=&quot;10208&quot;&gt;&lt;property id=&quot;20148&quot; value=&quot;5&quot;/&gt;&lt;property id=&quot;20300&quot; value=&quot;Slide 7 - &amp;quot;Confirming Architecture&amp;quot;&quot;/&gt;&lt;property id=&quot;20307&quot; value=&quot;291&quot;/&gt;&lt;/object&gt;&lt;object type=&quot;3&quot; unique_id=&quot;10209&quot;&gt;&lt;property id=&quot;20148&quot; value=&quot;5&quot;/&gt;&lt;property id=&quot;20300&quot; value=&quot;Slide 9 - &amp;quot;Confirming Architecture&amp;quot;&quot;/&gt;&lt;property id=&quot;20307&quot; value=&quot;288&quot;/&gt;&lt;/object&gt;&lt;object type=&quot;3&quot; unique_id=&quot;10279&quot;&gt;&lt;property id=&quot;20148&quot; value=&quot;5&quot;/&gt;&lt;property id=&quot;20300&quot; value=&quot;Slide 8 - &amp;quot;Key Stakeholders&amp;quot;&quot;/&gt;&lt;property id=&quot;20307&quot; value=&quot;292&quot;/&gt;&lt;/object&gt;&lt;object type=&quot;3&quot; unique_id=&quot;10375&quot;&gt;&lt;property id=&quot;20148&quot; value=&quot;5&quot;/&gt;&lt;property id=&quot;20300&quot; value=&quot;Slide 12&quot;/&gt;&lt;property id=&quot;20307&quot; value=&quot;294&quot;/&gt;&lt;/object&gt;&lt;object type=&quot;3&quot; unique_id=&quot;10376&quot;&gt;&lt;property id=&quot;20148&quot; value=&quot;5&quot;/&gt;&lt;property id=&quot;20300&quot; value=&quot;Slide 13 - &amp;quot;Key Stakeholders&amp;quot;&quot;/&gt;&lt;property id=&quot;20307&quot; value=&quot;293&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22972</TotalTime>
  <Words>3565</Words>
  <Application>Microsoft Macintosh PowerPoint</Application>
  <PresentationFormat>Custom</PresentationFormat>
  <Paragraphs>336</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Appdynamics Engineer  Training:  Chapter 1 Selling AppDynamics</vt:lpstr>
      <vt:lpstr>What’s this about?</vt:lpstr>
      <vt:lpstr>Overview</vt:lpstr>
      <vt:lpstr>The APM Market opportunity</vt:lpstr>
      <vt:lpstr>AppDynamics Value Proposition</vt:lpstr>
      <vt:lpstr>The 5 Dimensions for APM</vt:lpstr>
      <vt:lpstr>The Gartner “Magic Quadrant”</vt:lpstr>
      <vt:lpstr>Unique Differentiators </vt:lpstr>
      <vt:lpstr>Demo</vt:lpstr>
      <vt:lpstr>End of Chapter 1 Selling AppDynamics </vt:lpstr>
      <vt:lpstr>Distributed Applications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Ethan Kuniyoshi</dc:creator>
  <cp:keywords/>
  <dc:description/>
  <cp:lastModifiedBy>Sandro Guglielmin</cp:lastModifiedBy>
  <cp:revision>192</cp:revision>
  <dcterms:created xsi:type="dcterms:W3CDTF">2013-01-30T18:37:24Z</dcterms:created>
  <dcterms:modified xsi:type="dcterms:W3CDTF">2013-04-02T01:40:56Z</dcterms:modified>
  <cp:category/>
</cp:coreProperties>
</file>